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56" r:id="rId2"/>
  </p:sldMasterIdLst>
  <p:notesMasterIdLst>
    <p:notesMasterId r:id="rId43"/>
  </p:notesMasterIdLst>
  <p:sldIdLst>
    <p:sldId id="256" r:id="rId3"/>
    <p:sldId id="257" r:id="rId4"/>
    <p:sldId id="258" r:id="rId5"/>
    <p:sldId id="259" r:id="rId6"/>
    <p:sldId id="260" r:id="rId7"/>
    <p:sldId id="261" r:id="rId8"/>
    <p:sldId id="262" r:id="rId9"/>
    <p:sldId id="287" r:id="rId10"/>
    <p:sldId id="263" r:id="rId11"/>
    <p:sldId id="264" r:id="rId12"/>
    <p:sldId id="265" r:id="rId13"/>
    <p:sldId id="266" r:id="rId14"/>
    <p:sldId id="289" r:id="rId15"/>
    <p:sldId id="330" r:id="rId16"/>
    <p:sldId id="290" r:id="rId17"/>
    <p:sldId id="331" r:id="rId18"/>
    <p:sldId id="342" r:id="rId19"/>
    <p:sldId id="343" r:id="rId20"/>
    <p:sldId id="324" r:id="rId21"/>
    <p:sldId id="325" r:id="rId22"/>
    <p:sldId id="326" r:id="rId23"/>
    <p:sldId id="295" r:id="rId24"/>
    <p:sldId id="291" r:id="rId25"/>
    <p:sldId id="292" r:id="rId26"/>
    <p:sldId id="293" r:id="rId27"/>
    <p:sldId id="294" r:id="rId28"/>
    <p:sldId id="267" r:id="rId29"/>
    <p:sldId id="306" r:id="rId30"/>
    <p:sldId id="327" r:id="rId31"/>
    <p:sldId id="307" r:id="rId32"/>
    <p:sldId id="309" r:id="rId33"/>
    <p:sldId id="308" r:id="rId34"/>
    <p:sldId id="310" r:id="rId35"/>
    <p:sldId id="313" r:id="rId36"/>
    <p:sldId id="311" r:id="rId37"/>
    <p:sldId id="312" r:id="rId38"/>
    <p:sldId id="321" r:id="rId39"/>
    <p:sldId id="322" r:id="rId40"/>
    <p:sldId id="269" r:id="rId41"/>
    <p:sldId id="288"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67" autoAdjust="0"/>
    <p:restoredTop sz="85358" autoAdjust="0"/>
  </p:normalViewPr>
  <p:slideViewPr>
    <p:cSldViewPr>
      <p:cViewPr varScale="1">
        <p:scale>
          <a:sx n="67" d="100"/>
          <a:sy n="67" d="100"/>
        </p:scale>
        <p:origin x="-1152" y="-96"/>
      </p:cViewPr>
      <p:guideLst>
        <p:guide orient="horz" pos="2160"/>
        <p:guide pos="2880"/>
      </p:guideLst>
    </p:cSldViewPr>
  </p:slideViewPr>
  <p:outlineViewPr>
    <p:cViewPr>
      <p:scale>
        <a:sx n="33" d="100"/>
        <a:sy n="33" d="100"/>
      </p:scale>
      <p:origin x="48" y="6684"/>
    </p:cViewPr>
  </p:outlineViewPr>
  <p:notesTextViewPr>
    <p:cViewPr>
      <p:scale>
        <a:sx n="100" d="100"/>
        <a:sy n="100" d="100"/>
      </p:scale>
      <p:origin x="0" y="0"/>
    </p:cViewPr>
  </p:notesTextViewPr>
  <p:sorterViewPr>
    <p:cViewPr>
      <p:scale>
        <a:sx n="66" d="100"/>
        <a:sy n="66" d="100"/>
      </p:scale>
      <p:origin x="0" y="201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396E36-C0CD-4700-8E03-8C104CAE503E}" type="datetimeFigureOut">
              <a:rPr lang="en-US" smtClean="0"/>
              <a:pPr/>
              <a:t>10/9/2012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E3462D-34FC-444F-ADAF-13BD1EA1FA4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presentation provides a background for the current project as well as an overview of the scope and objectives for Phase II. The project was begun in 2009. The FBI and Interpol approached the Alfred P. Sloan Foundation with the concern that radioactive materials could be obtained from domestic USA sources and utilized as terrorist weapons. The goal of this project is to reduce the threat from radioactive materials used in the medical, industrial and academic communities as well as materials obtained from foreign sources.</a:t>
            </a:r>
            <a:endParaRPr lang="en-US" dirty="0"/>
          </a:p>
        </p:txBody>
      </p:sp>
      <p:sp>
        <p:nvSpPr>
          <p:cNvPr id="4" name="Slide Number Placeholder 3"/>
          <p:cNvSpPr>
            <a:spLocks noGrp="1"/>
          </p:cNvSpPr>
          <p:nvPr>
            <p:ph type="sldNum" sz="quarter" idx="10"/>
          </p:nvPr>
        </p:nvSpPr>
        <p:spPr/>
        <p:txBody>
          <a:bodyPr/>
          <a:lstStyle/>
          <a:p>
            <a:fld id="{4EE3462D-34FC-444F-ADAF-13BD1EA1FA43}"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Psychological effects can include cascading nation-wide effects caused by</a:t>
            </a:r>
            <a:r>
              <a:rPr lang="en-US" baseline="0" dirty="0" smtClean="0"/>
              <a:t> an event at a single city</a:t>
            </a:r>
            <a:r>
              <a:rPr lang="en-US" dirty="0" smtClean="0"/>
              <a:t> such as loss of ridership</a:t>
            </a:r>
            <a:r>
              <a:rPr lang="en-US" baseline="0" dirty="0" smtClean="0"/>
              <a:t> to mass transit, reduced airline travel, loss of commerce to restaurants, sporting events, concerts, workplace absenteeism, or similar economic losses due to fear of another, similar event occurring. Consequences also do not include medical costs to treat p</a:t>
            </a:r>
            <a:r>
              <a:rPr lang="en-US" dirty="0" smtClean="0"/>
              <a:t>sychological trauma. </a:t>
            </a:r>
            <a:endParaRPr lang="en-US" dirty="0"/>
          </a:p>
        </p:txBody>
      </p:sp>
      <p:sp>
        <p:nvSpPr>
          <p:cNvPr id="4" name="Slide Number Placeholder 3"/>
          <p:cNvSpPr>
            <a:spLocks noGrp="1"/>
          </p:cNvSpPr>
          <p:nvPr>
            <p:ph type="sldNum" sz="quarter" idx="10"/>
          </p:nvPr>
        </p:nvSpPr>
        <p:spPr/>
        <p:txBody>
          <a:bodyPr/>
          <a:lstStyle/>
          <a:p>
            <a:fld id="{4EE3462D-34FC-444F-ADAF-13BD1EA1FA43}" type="slidenum">
              <a:rPr lang="en-US" smtClean="0"/>
              <a:pPr/>
              <a:t>33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EE3462D-34FC-444F-ADAF-13BD1EA1FA43}" type="slidenum">
              <a:rPr lang="en-US" smtClean="0"/>
              <a:pPr/>
              <a:t>36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8.   </a:t>
            </a:r>
            <a:r>
              <a:rPr lang="en-US" sz="1200" b="1" dirty="0" smtClean="0"/>
              <a:t>Distribute &amp; Publicize Security Assessment Tools to All Interested Sites</a:t>
            </a:r>
            <a:endParaRPr lang="en-US" b="1" dirty="0"/>
          </a:p>
        </p:txBody>
      </p:sp>
      <p:sp>
        <p:nvSpPr>
          <p:cNvPr id="4" name="Slide Number Placeholder 3"/>
          <p:cNvSpPr>
            <a:spLocks noGrp="1"/>
          </p:cNvSpPr>
          <p:nvPr>
            <p:ph type="sldNum" sz="quarter" idx="10"/>
          </p:nvPr>
        </p:nvSpPr>
        <p:spPr/>
        <p:txBody>
          <a:bodyPr/>
          <a:lstStyle/>
          <a:p>
            <a:fld id="{4EE3462D-34FC-444F-ADAF-13BD1EA1FA43}" type="slidenum">
              <a:rPr lang="en-US" smtClean="0"/>
              <a:pPr/>
              <a:t>37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a:t>
            </a:r>
            <a:r>
              <a:rPr lang="en-US" baseline="0" dirty="0" smtClean="0"/>
              <a:t> you would like to know more about how to become a spokesman for media contact, please contact one of the investigators (see next slide).</a:t>
            </a:r>
            <a:endParaRPr lang="en-US" dirty="0"/>
          </a:p>
        </p:txBody>
      </p:sp>
      <p:sp>
        <p:nvSpPr>
          <p:cNvPr id="4" name="Slide Number Placeholder 3"/>
          <p:cNvSpPr>
            <a:spLocks noGrp="1"/>
          </p:cNvSpPr>
          <p:nvPr>
            <p:ph type="sldNum" sz="quarter" idx="10"/>
          </p:nvPr>
        </p:nvSpPr>
        <p:spPr/>
        <p:txBody>
          <a:bodyPr/>
          <a:lstStyle/>
          <a:p>
            <a:fld id="{4EE3462D-34FC-444F-ADAF-13BD1EA1FA43}" type="slidenum">
              <a:rPr lang="en-US" smtClean="0"/>
              <a:pPr/>
              <a:t>39</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Feel free to contact the investigators</a:t>
            </a:r>
            <a:r>
              <a:rPr lang="en-US" baseline="0" dirty="0" smtClean="0"/>
              <a:t> for additional information or to discuss how you can participate in securing radioactive materials.</a:t>
            </a:r>
            <a:endParaRPr lang="en-US" dirty="0"/>
          </a:p>
        </p:txBody>
      </p:sp>
      <p:sp>
        <p:nvSpPr>
          <p:cNvPr id="4" name="Slide Number Placeholder 3"/>
          <p:cNvSpPr>
            <a:spLocks noGrp="1"/>
          </p:cNvSpPr>
          <p:nvPr>
            <p:ph type="sldNum" sz="quarter" idx="10"/>
          </p:nvPr>
        </p:nvSpPr>
        <p:spPr/>
        <p:txBody>
          <a:bodyPr/>
          <a:lstStyle/>
          <a:p>
            <a:fld id="{4EE3462D-34FC-444F-ADAF-13BD1EA1FA43}" type="slidenum">
              <a:rPr lang="en-US" smtClean="0"/>
              <a:pPr/>
              <a:t>40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principal</a:t>
            </a:r>
            <a:r>
              <a:rPr lang="en-US" baseline="0" dirty="0" smtClean="0"/>
              <a:t> investigator for this project is Dr. J. William Jones. Technical expertise is provided by Dr. Robert </a:t>
            </a:r>
            <a:r>
              <a:rPr lang="en-US" baseline="0" dirty="0" err="1" smtClean="0"/>
              <a:t>Nickell</a:t>
            </a:r>
            <a:r>
              <a:rPr lang="en-US" baseline="0" dirty="0" smtClean="0"/>
              <a:t> and John </a:t>
            </a:r>
            <a:r>
              <a:rPr lang="en-US" baseline="0" dirty="0" err="1" smtClean="0"/>
              <a:t>Haygood</a:t>
            </a:r>
            <a:r>
              <a:rPr lang="en-US" baseline="0" dirty="0" smtClean="0"/>
              <a:t>. Additional information can be found on the MIAM website, www.SecureRam.com.</a:t>
            </a:r>
            <a:endParaRPr lang="en-US" dirty="0"/>
          </a:p>
        </p:txBody>
      </p:sp>
      <p:sp>
        <p:nvSpPr>
          <p:cNvPr id="4" name="Slide Number Placeholder 3"/>
          <p:cNvSpPr>
            <a:spLocks noGrp="1"/>
          </p:cNvSpPr>
          <p:nvPr>
            <p:ph type="sldNum" sz="quarter" idx="10"/>
          </p:nvPr>
        </p:nvSpPr>
        <p:spPr/>
        <p:txBody>
          <a:bodyPr/>
          <a:lstStyle/>
          <a:p>
            <a:fld id="{4EE3462D-34FC-444F-ADAF-13BD1EA1FA43}"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Medical facilities such as hospitals and diagnostic centers use radioactive materials for numerous beneficial purposes. Industrial applications include radioactive sources for performing radiography</a:t>
            </a:r>
            <a:r>
              <a:rPr lang="en-US" baseline="0" dirty="0" smtClean="0"/>
              <a:t> of welds, oil well logging devices, smoke detectors, and many other uses. Universities and colleges utilize these materials for teaching and research purposes. </a:t>
            </a:r>
            <a:endParaRPr lang="en-US" dirty="0"/>
          </a:p>
        </p:txBody>
      </p:sp>
      <p:sp>
        <p:nvSpPr>
          <p:cNvPr id="4" name="Slide Number Placeholder 3"/>
          <p:cNvSpPr>
            <a:spLocks noGrp="1"/>
          </p:cNvSpPr>
          <p:nvPr>
            <p:ph type="sldNum" sz="quarter" idx="10"/>
          </p:nvPr>
        </p:nvSpPr>
        <p:spPr/>
        <p:txBody>
          <a:bodyPr/>
          <a:lstStyle/>
          <a:p>
            <a:fld id="{4EE3462D-34FC-444F-ADAF-13BD1EA1FA43}"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Given the availability of radioactive materials, it is only a matter of time before they fall into the hands of terrorists.  </a:t>
            </a:r>
            <a:endParaRPr lang="en-US" dirty="0"/>
          </a:p>
        </p:txBody>
      </p:sp>
      <p:sp>
        <p:nvSpPr>
          <p:cNvPr id="4" name="Slide Number Placeholder 3"/>
          <p:cNvSpPr>
            <a:spLocks noGrp="1"/>
          </p:cNvSpPr>
          <p:nvPr>
            <p:ph type="sldNum" sz="quarter" idx="10"/>
          </p:nvPr>
        </p:nvSpPr>
        <p:spPr/>
        <p:txBody>
          <a:bodyPr/>
          <a:lstStyle/>
          <a:p>
            <a:fld id="{4EE3462D-34FC-444F-ADAF-13BD1EA1FA43}"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Each of these regulatory authorities</a:t>
            </a:r>
            <a:r>
              <a:rPr lang="en-US" baseline="0" dirty="0" smtClean="0"/>
              <a:t> will be discussed in the following slides.</a:t>
            </a:r>
            <a:endParaRPr lang="en-US" dirty="0"/>
          </a:p>
        </p:txBody>
      </p:sp>
      <p:sp>
        <p:nvSpPr>
          <p:cNvPr id="4" name="Slide Number Placeholder 3"/>
          <p:cNvSpPr>
            <a:spLocks noGrp="1"/>
          </p:cNvSpPr>
          <p:nvPr>
            <p:ph type="sldNum" sz="quarter" idx="10"/>
          </p:nvPr>
        </p:nvSpPr>
        <p:spPr/>
        <p:txBody>
          <a:bodyPr/>
          <a:lstStyle/>
          <a:p>
            <a:fld id="{4EE3462D-34FC-444F-ADAF-13BD1EA1FA43}"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RDD= Radioactive Dispersal</a:t>
            </a:r>
            <a:r>
              <a:rPr lang="en-US" baseline="0" dirty="0" smtClean="0"/>
              <a:t> Devices</a:t>
            </a:r>
          </a:p>
          <a:p>
            <a:r>
              <a:rPr lang="en-US" baseline="0" dirty="0" smtClean="0"/>
              <a:t>DOE= Department of Energy</a:t>
            </a:r>
          </a:p>
          <a:p>
            <a:r>
              <a:rPr lang="en-US" baseline="0" dirty="0" smtClean="0"/>
              <a:t>Category 1 and 2 materials are defined by both isotope and quantity. IAEA also defines “Dangerous” materials in IAEA-TECHDOC-1334. </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EE3462D-34FC-444F-ADAF-13BD1EA1FA43}"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RDD</a:t>
            </a:r>
            <a:r>
              <a:rPr lang="en-US" dirty="0" smtClean="0"/>
              <a:t> = Radioactive Dispersal</a:t>
            </a:r>
            <a:r>
              <a:rPr lang="en-US" baseline="0" dirty="0" smtClean="0"/>
              <a:t> Devices</a:t>
            </a:r>
          </a:p>
          <a:p>
            <a:r>
              <a:rPr lang="en-US" baseline="0" dirty="0" err="1" smtClean="0"/>
              <a:t>DOE</a:t>
            </a:r>
            <a:r>
              <a:rPr lang="en-US" baseline="0" dirty="0" smtClean="0"/>
              <a:t> = Department of Energy</a:t>
            </a:r>
          </a:p>
          <a:p>
            <a:r>
              <a:rPr lang="en-US" baseline="0" dirty="0" smtClean="0"/>
              <a:t>Category 1 and 2 materials are defined by both isotope and quantity. IAEA also defines “Dangerous” materials in IAEA-TECHDOC-1334. </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EE3462D-34FC-444F-ADAF-13BD1EA1FA43}"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Agreement states provide</a:t>
            </a:r>
            <a:r>
              <a:rPr lang="en-US" baseline="0" dirty="0" smtClean="0"/>
              <a:t> their own security under guidelines </a:t>
            </a:r>
            <a:r>
              <a:rPr lang="en-US" baseline="0" smtClean="0"/>
              <a:t>and training  </a:t>
            </a:r>
            <a:r>
              <a:rPr lang="en-US" baseline="0" dirty="0" smtClean="0"/>
              <a:t>provided by the NRC. </a:t>
            </a:r>
            <a:endParaRPr lang="en-US" dirty="0"/>
          </a:p>
        </p:txBody>
      </p:sp>
      <p:sp>
        <p:nvSpPr>
          <p:cNvPr id="4" name="Slide Number Placeholder 3"/>
          <p:cNvSpPr>
            <a:spLocks noGrp="1"/>
          </p:cNvSpPr>
          <p:nvPr>
            <p:ph type="sldNum" sz="quarter" idx="10"/>
          </p:nvPr>
        </p:nvSpPr>
        <p:spPr/>
        <p:txBody>
          <a:bodyPr/>
          <a:lstStyle/>
          <a:p>
            <a:fld id="{4EE3462D-34FC-444F-ADAF-13BD1EA1FA43}"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“Homegrown” terrorists emerging as high threat potential.  </a:t>
            </a:r>
            <a:r>
              <a:rPr lang="en-US" u="sng" dirty="0" smtClean="0"/>
              <a:t>(list of them?)</a:t>
            </a:r>
          </a:p>
          <a:p>
            <a:endParaRPr lang="en-US" dirty="0"/>
          </a:p>
        </p:txBody>
      </p:sp>
      <p:sp>
        <p:nvSpPr>
          <p:cNvPr id="4" name="Slide Number Placeholder 3"/>
          <p:cNvSpPr>
            <a:spLocks noGrp="1"/>
          </p:cNvSpPr>
          <p:nvPr>
            <p:ph type="sldNum" sz="quarter" idx="10"/>
          </p:nvPr>
        </p:nvSpPr>
        <p:spPr/>
        <p:txBody>
          <a:bodyPr/>
          <a:lstStyle/>
          <a:p>
            <a:fld id="{4EE3462D-34FC-444F-ADAF-13BD1EA1FA43}"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E8D53B-BCA3-4996-A685-43E7E23A7C18}" type="datetime1">
              <a:rPr lang="en-US" smtClean="0"/>
              <a:pPr/>
              <a:t>10/9/2012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91618C-1E02-43AC-B2B3-9C2964EADB5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EE9D87-1CD1-47B1-AAFA-CDCCDA0FEEAA}" type="datetime1">
              <a:rPr lang="en-US" smtClean="0"/>
              <a:pPr/>
              <a:t>10/9/2012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91618C-1E02-43AC-B2B3-9C2964EADB5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8AF4D7-B81D-4765-839F-CCBD850ED7C0}" type="datetime1">
              <a:rPr lang="en-US" smtClean="0"/>
              <a:pPr/>
              <a:t>10/9/2012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91618C-1E02-43AC-B2B3-9C2964EADB5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46FF149D-F868-4242-B12C-2E586F6D4609}" type="datetime1">
              <a:rPr lang="en-US" smtClean="0"/>
              <a:pPr/>
              <a:t>10/9/2012</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33494341-DCB7-488C-84DB-93146124449C}"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7784338B-EB3E-4698-84C2-B2898DE61D62}" type="datetime1">
              <a:rPr lang="en-US" smtClean="0"/>
              <a:pPr/>
              <a:t>10/9/2012</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33494341-DCB7-488C-84DB-93146124449C}"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76B9C816-9398-473E-91D6-B11AD4E56619}" type="datetime1">
              <a:rPr lang="en-US" smtClean="0"/>
              <a:pPr/>
              <a:t>10/9/2012</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33494341-DCB7-488C-84DB-93146124449C}"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228600" y="530352"/>
            <a:ext cx="8686800" cy="841248"/>
          </a:xfrm>
        </p:spPr>
        <p:txBody>
          <a:bodyPr>
            <a:normAutofit/>
          </a:bodyPr>
          <a:lstStyle>
            <a:lvl1pPr>
              <a:defRPr sz="2400"/>
            </a:lvl1pPr>
          </a:lstStyle>
          <a:p>
            <a:r>
              <a:rPr kumimoji="0" lang="en-US" dirty="0" smtClean="0"/>
              <a:t>Click to edit Master title style</a:t>
            </a:r>
            <a:endParaRPr kumimoji="0" lang="en-US" dirty="0"/>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E22FD62E-7FC1-48FF-AD64-D9824B987AF5}" type="datetime1">
              <a:rPr lang="en-US" smtClean="0"/>
              <a:pPr/>
              <a:t>10/9/2012</a:t>
            </a:fld>
            <a:endParaRPr lang="en-US"/>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33494341-DCB7-488C-84DB-93146124449C}"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624FB9A9-256D-469B-890C-774908784721}" type="datetime1">
              <a:rPr lang="en-US" smtClean="0"/>
              <a:pPr/>
              <a:t>10/9/2012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33494341-DCB7-488C-84DB-93146124449C}"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E81850BB-0DCF-4037-A149-C74032ED6B39}" type="datetime1">
              <a:rPr lang="en-US" smtClean="0"/>
              <a:pPr/>
              <a:t>10/9/2012</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494341-DCB7-488C-84DB-93146124449C}"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7999ABA-E781-44AF-B815-0ED9A0EE64C7}" type="datetime1">
              <a:rPr lang="en-US" smtClean="0"/>
              <a:pPr/>
              <a:t>10/9/2012</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494341-DCB7-488C-84DB-93146124449C}"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A8A7C91B-BAC6-40E1-A600-F2BEA60F1311}" type="datetime1">
              <a:rPr lang="en-US" smtClean="0"/>
              <a:pPr/>
              <a:t>10/9/2012</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494341-DCB7-488C-84DB-93146124449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3ED24D-B153-41E1-868F-13328FC4D652}" type="datetime1">
              <a:rPr lang="en-US" smtClean="0"/>
              <a:pPr/>
              <a:t>10/9/2012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91618C-1E02-43AC-B2B3-9C2964EADB5D}"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6928EBC8-7EAF-40C3-9166-385D77DE720F}" type="datetime1">
              <a:rPr lang="en-US" smtClean="0"/>
              <a:pPr/>
              <a:t>10/9/2012</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33494341-DCB7-488C-84DB-93146124449C}"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10FA4D9-CFBD-46D7-A878-91731FD8FEA8}" type="datetime1">
              <a:rPr lang="en-US" smtClean="0"/>
              <a:pPr/>
              <a:t>10/9/2012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494341-DCB7-488C-84DB-93146124449C}"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F8D2067-5A06-4C07-803B-DF4C18EAC636}" type="datetime1">
              <a:rPr lang="en-US" smtClean="0"/>
              <a:pPr/>
              <a:t>10/9/2012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494341-DCB7-488C-84DB-93146124449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7FBF5B-DF3B-4B42-9B9F-C1EE57E6C4BA}" type="datetime1">
              <a:rPr lang="en-US" smtClean="0"/>
              <a:pPr/>
              <a:t>10/9/2012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91618C-1E02-43AC-B2B3-9C2964EADB5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F728C05-C635-47C2-999C-F45F9C7BE1F9}" type="datetime1">
              <a:rPr lang="en-US" smtClean="0"/>
              <a:pPr/>
              <a:t>10/9/2012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91618C-1E02-43AC-B2B3-9C2964EADB5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B154D90-DCAD-46BE-AF18-DB7DFA5624D3}" type="datetime1">
              <a:rPr lang="en-US" smtClean="0"/>
              <a:pPr/>
              <a:t>10/9/2012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91618C-1E02-43AC-B2B3-9C2964EADB5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4B3B93-A68B-46E5-8ECD-56BE0C64EE0D}" type="datetime1">
              <a:rPr lang="en-US" smtClean="0"/>
              <a:pPr/>
              <a:t>10/9/2012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91618C-1E02-43AC-B2B3-9C2964EADB5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B1FBBC-AA8A-4677-B387-8DD4B72C3666}" type="datetime1">
              <a:rPr lang="en-US" smtClean="0"/>
              <a:pPr/>
              <a:t>10/9/2012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91618C-1E02-43AC-B2B3-9C2964EADB5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30EC83-A84D-4CB5-B3FB-BA86AFBB5195}" type="datetime1">
              <a:rPr lang="en-US" smtClean="0"/>
              <a:pPr/>
              <a:t>10/9/2012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91618C-1E02-43AC-B2B3-9C2964EADB5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920E78-1920-4EB0-AF8D-39AC71E92978}" type="datetime1">
              <a:rPr lang="en-US" smtClean="0"/>
              <a:pPr/>
              <a:t>10/9/2012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91618C-1E02-43AC-B2B3-9C2964EADB5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alphaModFix amt="30000"/>
            <a:duotone>
              <a:schemeClr val="bg2">
                <a:shade val="30000"/>
                <a:satMod val="455000"/>
              </a:schemeClr>
              <a:schemeClr val="bg2">
                <a:tint val="95000"/>
                <a:satMod val="120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693D7F-322C-403C-ACF8-988E2AC64D20}" type="datetime1">
              <a:rPr lang="en-US" smtClean="0"/>
              <a:pPr/>
              <a:t>10/9/2012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91618C-1E02-43AC-B2B3-9C2964EADB5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30000"/>
            <a:duotone>
              <a:schemeClr val="bg2">
                <a:shade val="30000"/>
                <a:satMod val="455000"/>
              </a:schemeClr>
              <a:schemeClr val="bg2">
                <a:tint val="95000"/>
                <a:satMod val="120000"/>
              </a:schemeClr>
            </a:duotone>
            <a:lum/>
          </a:blip>
          <a:srcRect/>
          <a:stretch>
            <a:fillRect/>
          </a:stretch>
        </a:blip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A340BC20-8A68-4A53-8EF6-7175C21527B3}" type="datetime1">
              <a:rPr lang="en-US" smtClean="0"/>
              <a:pPr/>
              <a:t>10/9/2012</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6091618C-1E02-43AC-B2B3-9C2964EADB5D}"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a:t>
            </a:r>
            <a:endParaRPr lang="en-US" dirty="0"/>
          </a:p>
        </p:txBody>
      </p:sp>
      <p:sp>
        <p:nvSpPr>
          <p:cNvPr id="3" name="Subtitle 2"/>
          <p:cNvSpPr>
            <a:spLocks noGrp="1"/>
          </p:cNvSpPr>
          <p:nvPr>
            <p:ph type="subTitle" idx="1"/>
          </p:nvPr>
        </p:nvSpPr>
        <p:spPr/>
        <p:txBody>
          <a:bodyPr/>
          <a:lstStyle/>
          <a:p>
            <a:endParaRPr lang="en-US"/>
          </a:p>
        </p:txBody>
      </p:sp>
      <p:pic>
        <p:nvPicPr>
          <p:cNvPr id="4" name="Picture 3"/>
          <p:cNvPicPr/>
          <p:nvPr/>
        </p:nvPicPr>
        <p:blipFill>
          <a:blip r:embed="rId2" cstate="print"/>
          <a:srcRect/>
          <a:stretch>
            <a:fillRect/>
          </a:stretch>
        </p:blipFill>
        <p:spPr bwMode="auto">
          <a:xfrm>
            <a:off x="0" y="0"/>
            <a:ext cx="9144000" cy="6857999"/>
          </a:xfrm>
          <a:prstGeom prst="rect">
            <a:avLst/>
          </a:prstGeom>
          <a:noFill/>
          <a:ln w="9525">
            <a:noFill/>
            <a:miter lim="800000"/>
            <a:headEnd/>
            <a:tailEnd/>
          </a:ln>
        </p:spPr>
      </p:pic>
      <p:sp>
        <p:nvSpPr>
          <p:cNvPr id="6" name="TextBox 5"/>
          <p:cNvSpPr txBox="1"/>
          <p:nvPr/>
        </p:nvSpPr>
        <p:spPr>
          <a:xfrm>
            <a:off x="609600" y="609600"/>
            <a:ext cx="7162800" cy="2123658"/>
          </a:xfrm>
          <a:prstGeom prst="rect">
            <a:avLst/>
          </a:prstGeom>
          <a:noFill/>
          <a:ln>
            <a:noFill/>
          </a:ln>
        </p:spPr>
        <p:txBody>
          <a:bodyPr wrap="square" rtlCol="0">
            <a:spAutoFit/>
          </a:bodyPr>
          <a:lstStyle/>
          <a:p>
            <a:pPr algn="ctr"/>
            <a:r>
              <a:rPr lang="en-US" sz="6600" dirty="0" smtClean="0">
                <a:solidFill>
                  <a:schemeClr val="bg1"/>
                </a:solidFill>
              </a:rPr>
              <a:t>Weapons of Mass Disruption   </a:t>
            </a:r>
            <a:endParaRPr lang="en-US" sz="6600" dirty="0">
              <a:solidFill>
                <a:schemeClr val="bg1"/>
              </a:solidFill>
            </a:endParaRPr>
          </a:p>
        </p:txBody>
      </p:sp>
      <p:sp>
        <p:nvSpPr>
          <p:cNvPr id="7" name="TextBox 6"/>
          <p:cNvSpPr txBox="1"/>
          <p:nvPr/>
        </p:nvSpPr>
        <p:spPr>
          <a:xfrm>
            <a:off x="990600" y="3124200"/>
            <a:ext cx="7010400" cy="3139321"/>
          </a:xfrm>
          <a:prstGeom prst="rect">
            <a:avLst/>
          </a:prstGeom>
          <a:noFill/>
        </p:spPr>
        <p:txBody>
          <a:bodyPr wrap="square" rtlCol="0">
            <a:spAutoFit/>
          </a:bodyPr>
          <a:lstStyle/>
          <a:p>
            <a:pPr algn="ctr"/>
            <a:r>
              <a:rPr lang="en-US" sz="6600" dirty="0" smtClean="0">
                <a:solidFill>
                  <a:schemeClr val="bg1"/>
                </a:solidFill>
              </a:rPr>
              <a:t>Securing Radioactive Materials</a:t>
            </a:r>
            <a:endParaRPr lang="en-US" sz="6600" dirty="0">
              <a:solidFill>
                <a:schemeClr val="bg1"/>
              </a:solidFill>
            </a:endParaRPr>
          </a:p>
        </p:txBody>
      </p:sp>
      <p:sp>
        <p:nvSpPr>
          <p:cNvPr id="8" name="Date Placeholder 7"/>
          <p:cNvSpPr>
            <a:spLocks noGrp="1"/>
          </p:cNvSpPr>
          <p:nvPr>
            <p:ph type="dt" sz="half" idx="10"/>
          </p:nvPr>
        </p:nvSpPr>
        <p:spPr/>
        <p:txBody>
          <a:bodyPr/>
          <a:lstStyle/>
          <a:p>
            <a:fld id="{4D4A81D0-51C7-48F1-B54A-97BE051F4601}" type="datetime1">
              <a:rPr lang="en-US" smtClean="0"/>
              <a:pPr/>
              <a:t>10/9/2012</a:t>
            </a:fld>
            <a:endParaRPr lang="en-US"/>
          </a:p>
        </p:txBody>
      </p:sp>
      <p:sp>
        <p:nvSpPr>
          <p:cNvPr id="9" name="Slide Number Placeholder 8"/>
          <p:cNvSpPr>
            <a:spLocks noGrp="1"/>
          </p:cNvSpPr>
          <p:nvPr>
            <p:ph type="sldNum" sz="quarter" idx="12"/>
          </p:nvPr>
        </p:nvSpPr>
        <p:spPr/>
        <p:txBody>
          <a:bodyPr/>
          <a:lstStyle/>
          <a:p>
            <a:fld id="{33494341-DCB7-488C-84DB-93146124449C}"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686800" cy="838200"/>
          </a:xfrm>
        </p:spPr>
        <p:txBody>
          <a:bodyPr>
            <a:normAutofit fontScale="90000"/>
          </a:bodyPr>
          <a:lstStyle/>
          <a:p>
            <a:r>
              <a:rPr lang="en-US" sz="4900" b="1" dirty="0" smtClean="0"/>
              <a:t>I</a:t>
            </a:r>
            <a:r>
              <a:rPr lang="en-US" dirty="0" smtClean="0"/>
              <a:t>nternational </a:t>
            </a:r>
            <a:r>
              <a:rPr lang="en-US" sz="4900" b="1" dirty="0" smtClean="0"/>
              <a:t>A</a:t>
            </a:r>
            <a:r>
              <a:rPr lang="en-US" dirty="0" smtClean="0"/>
              <a:t>tomic </a:t>
            </a:r>
            <a:r>
              <a:rPr lang="en-US" sz="4900" b="1" dirty="0" smtClean="0"/>
              <a:t>E</a:t>
            </a:r>
            <a:r>
              <a:rPr lang="en-US" dirty="0" smtClean="0"/>
              <a:t>nergy </a:t>
            </a:r>
            <a:r>
              <a:rPr lang="en-US" sz="4900" b="1" dirty="0" smtClean="0"/>
              <a:t>A</a:t>
            </a:r>
            <a:r>
              <a:rPr lang="en-US" dirty="0" smtClean="0"/>
              <a:t>gency</a:t>
            </a:r>
            <a:endParaRPr lang="en-US" dirty="0"/>
          </a:p>
        </p:txBody>
      </p:sp>
      <p:sp>
        <p:nvSpPr>
          <p:cNvPr id="3" name="Content Placeholder 2"/>
          <p:cNvSpPr>
            <a:spLocks noGrp="1"/>
          </p:cNvSpPr>
          <p:nvPr>
            <p:ph idx="1"/>
          </p:nvPr>
        </p:nvSpPr>
        <p:spPr/>
        <p:txBody>
          <a:bodyPr/>
          <a:lstStyle/>
          <a:p>
            <a:r>
              <a:rPr lang="en-US" dirty="0" smtClean="0"/>
              <a:t>Defines dangerous quantities of radioactive materials</a:t>
            </a:r>
          </a:p>
          <a:p>
            <a:r>
              <a:rPr lang="en-US" dirty="0" smtClean="0"/>
              <a:t>Provides general guidelines for security</a:t>
            </a:r>
          </a:p>
          <a:p>
            <a:r>
              <a:rPr lang="en-US" dirty="0" smtClean="0"/>
              <a:t>No regulatory authority in United States</a:t>
            </a:r>
          </a:p>
          <a:p>
            <a:endParaRPr lang="en-US" dirty="0" smtClean="0"/>
          </a:p>
          <a:p>
            <a:r>
              <a:rPr lang="en-US" i="1" dirty="0" smtClean="0"/>
              <a:t>Note:  </a:t>
            </a:r>
            <a:r>
              <a:rPr lang="en-US" dirty="0" smtClean="0"/>
              <a:t>IAEA “dangerous” or D quantities are 1/10 the NRC “IC” value </a:t>
            </a:r>
            <a:endParaRPr lang="en-US" dirty="0"/>
          </a:p>
        </p:txBody>
      </p:sp>
      <p:sp>
        <p:nvSpPr>
          <p:cNvPr id="4" name="Date Placeholder 3"/>
          <p:cNvSpPr>
            <a:spLocks noGrp="1"/>
          </p:cNvSpPr>
          <p:nvPr>
            <p:ph type="dt" sz="half" idx="10"/>
          </p:nvPr>
        </p:nvSpPr>
        <p:spPr/>
        <p:txBody>
          <a:bodyPr/>
          <a:lstStyle/>
          <a:p>
            <a:fld id="{31CAA243-E9EB-4483-802E-1E1DD88837FC}" type="datetime1">
              <a:rPr lang="en-US" smtClean="0"/>
              <a:pPr/>
              <a:t>10/9/2012</a:t>
            </a:fld>
            <a:endParaRPr lang="en-US"/>
          </a:p>
        </p:txBody>
      </p:sp>
      <p:sp>
        <p:nvSpPr>
          <p:cNvPr id="5" name="Slide Number Placeholder 4"/>
          <p:cNvSpPr>
            <a:spLocks noGrp="1"/>
          </p:cNvSpPr>
          <p:nvPr>
            <p:ph type="sldNum" sz="quarter" idx="12"/>
          </p:nvPr>
        </p:nvSpPr>
        <p:spPr/>
        <p:txBody>
          <a:bodyPr/>
          <a:lstStyle/>
          <a:p>
            <a:fld id="{33494341-DCB7-488C-84DB-93146124449C}"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Weaknesses in Current Security</a:t>
            </a:r>
            <a:endParaRPr lang="en-US" dirty="0"/>
          </a:p>
        </p:txBody>
      </p:sp>
      <p:sp>
        <p:nvSpPr>
          <p:cNvPr id="3" name="Content Placeholder 2"/>
          <p:cNvSpPr>
            <a:spLocks noGrp="1"/>
          </p:cNvSpPr>
          <p:nvPr>
            <p:ph idx="1"/>
          </p:nvPr>
        </p:nvSpPr>
        <p:spPr/>
        <p:txBody>
          <a:bodyPr>
            <a:normAutofit lnSpcReduction="10000"/>
          </a:bodyPr>
          <a:lstStyle/>
          <a:p>
            <a:r>
              <a:rPr lang="en-US" dirty="0" smtClean="0"/>
              <a:t>Security was initially designed for safety of employees and accidental exposure</a:t>
            </a:r>
          </a:p>
          <a:p>
            <a:r>
              <a:rPr lang="en-US" dirty="0" smtClean="0"/>
              <a:t>System security did not consider armed and/or suicidal terrorists</a:t>
            </a:r>
          </a:p>
          <a:p>
            <a:r>
              <a:rPr lang="en-US" dirty="0" smtClean="0"/>
              <a:t>Dangerous (“D”) values are </a:t>
            </a:r>
            <a:r>
              <a:rPr lang="en-US" dirty="0" smtClean="0"/>
              <a:t>understated -</a:t>
            </a:r>
            <a:r>
              <a:rPr lang="en-US" dirty="0" smtClean="0"/>
              <a:t>Large consequences can result from small amounts of material</a:t>
            </a:r>
          </a:p>
          <a:p>
            <a:r>
              <a:rPr lang="en-US" dirty="0" smtClean="0"/>
              <a:t>Theft from multiple sources can result in “stockpiling”</a:t>
            </a:r>
          </a:p>
          <a:p>
            <a:endParaRPr lang="en-US" dirty="0"/>
          </a:p>
        </p:txBody>
      </p:sp>
      <p:sp>
        <p:nvSpPr>
          <p:cNvPr id="4" name="Date Placeholder 3"/>
          <p:cNvSpPr>
            <a:spLocks noGrp="1"/>
          </p:cNvSpPr>
          <p:nvPr>
            <p:ph type="dt" sz="half" idx="10"/>
          </p:nvPr>
        </p:nvSpPr>
        <p:spPr/>
        <p:txBody>
          <a:bodyPr/>
          <a:lstStyle/>
          <a:p>
            <a:fld id="{92DB4221-F3F5-4E7D-958D-00A65C2AC056}" type="datetime1">
              <a:rPr lang="en-US" smtClean="0"/>
              <a:pPr/>
              <a:t>10/9/2012</a:t>
            </a:fld>
            <a:endParaRPr lang="en-US"/>
          </a:p>
        </p:txBody>
      </p:sp>
      <p:sp>
        <p:nvSpPr>
          <p:cNvPr id="5" name="Slide Number Placeholder 4"/>
          <p:cNvSpPr>
            <a:spLocks noGrp="1"/>
          </p:cNvSpPr>
          <p:nvPr>
            <p:ph type="sldNum" sz="quarter" idx="12"/>
          </p:nvPr>
        </p:nvSpPr>
        <p:spPr/>
        <p:txBody>
          <a:bodyPr/>
          <a:lstStyle/>
          <a:p>
            <a:fld id="{33494341-DCB7-488C-84DB-93146124449C}"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Weaknesses in Current Security</a:t>
            </a:r>
            <a:endParaRPr lang="en-US" dirty="0"/>
          </a:p>
        </p:txBody>
      </p:sp>
      <p:sp>
        <p:nvSpPr>
          <p:cNvPr id="3" name="Content Placeholder 2"/>
          <p:cNvSpPr>
            <a:spLocks noGrp="1"/>
          </p:cNvSpPr>
          <p:nvPr>
            <p:ph idx="1"/>
          </p:nvPr>
        </p:nvSpPr>
        <p:spPr/>
        <p:txBody>
          <a:bodyPr>
            <a:normAutofit/>
          </a:bodyPr>
          <a:lstStyle/>
          <a:p>
            <a:r>
              <a:rPr lang="en-US" dirty="0" smtClean="0"/>
              <a:t>Self-protection from sources (i.e., high radiation exposure) overestimated</a:t>
            </a:r>
          </a:p>
          <a:p>
            <a:r>
              <a:rPr lang="en-US" dirty="0" smtClean="0"/>
              <a:t>“Homegrown” terrorists emerging as high threat potential</a:t>
            </a:r>
          </a:p>
          <a:p>
            <a:r>
              <a:rPr lang="en-US" dirty="0" smtClean="0"/>
              <a:t>Public fear of all things radioactive not properly anticipated</a:t>
            </a:r>
          </a:p>
          <a:p>
            <a:r>
              <a:rPr lang="en-US" dirty="0" smtClean="0"/>
              <a:t>Deployment methods other than dirty bombs can be used</a:t>
            </a:r>
          </a:p>
          <a:p>
            <a:endParaRPr lang="en-US" dirty="0"/>
          </a:p>
        </p:txBody>
      </p:sp>
      <p:sp>
        <p:nvSpPr>
          <p:cNvPr id="4" name="Date Placeholder 3"/>
          <p:cNvSpPr>
            <a:spLocks noGrp="1"/>
          </p:cNvSpPr>
          <p:nvPr>
            <p:ph type="dt" sz="half" idx="10"/>
          </p:nvPr>
        </p:nvSpPr>
        <p:spPr/>
        <p:txBody>
          <a:bodyPr/>
          <a:lstStyle/>
          <a:p>
            <a:fld id="{2C8921AA-630F-4538-A494-4FA8266574F8}" type="datetime1">
              <a:rPr lang="en-US" smtClean="0"/>
              <a:pPr/>
              <a:t>10/9/2012</a:t>
            </a:fld>
            <a:endParaRPr lang="en-US"/>
          </a:p>
        </p:txBody>
      </p:sp>
      <p:sp>
        <p:nvSpPr>
          <p:cNvPr id="5" name="Slide Number Placeholder 4"/>
          <p:cNvSpPr>
            <a:spLocks noGrp="1"/>
          </p:cNvSpPr>
          <p:nvPr>
            <p:ph type="sldNum" sz="quarter" idx="12"/>
          </p:nvPr>
        </p:nvSpPr>
        <p:spPr/>
        <p:txBody>
          <a:bodyPr/>
          <a:lstStyle/>
          <a:p>
            <a:fld id="{33494341-DCB7-488C-84DB-93146124449C}"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Threats Including other than  RDD </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dirty="0" smtClean="0"/>
              <a:t>Appendix D of the Phase I report contains numerous Scenarios in which MIAN materials can be obtained and deployed-Including:</a:t>
            </a:r>
          </a:p>
          <a:p>
            <a:pPr marL="514350" indent="-514350">
              <a:buNone/>
            </a:pPr>
            <a:r>
              <a:rPr lang="en-US" dirty="0" smtClean="0"/>
              <a:t>1. Field </a:t>
            </a:r>
            <a:r>
              <a:rPr lang="en-US" dirty="0" smtClean="0"/>
              <a:t>Sources - Radiographic</a:t>
            </a:r>
            <a:r>
              <a:rPr lang="en-US" dirty="0" smtClean="0"/>
              <a:t>, well logging, sources, gauges, etc.</a:t>
            </a:r>
          </a:p>
          <a:p>
            <a:pPr marL="514350" indent="-514350">
              <a:buNone/>
            </a:pPr>
            <a:r>
              <a:rPr lang="en-US" dirty="0" smtClean="0"/>
              <a:t>2. Nuclear </a:t>
            </a:r>
            <a:r>
              <a:rPr lang="en-US" dirty="0" smtClean="0"/>
              <a:t>Pharmacies - </a:t>
            </a:r>
            <a:r>
              <a:rPr lang="en-US" dirty="0" smtClean="0"/>
              <a:t>Provide medical radioactive materials for legitimate buyers</a:t>
            </a:r>
          </a:p>
          <a:p>
            <a:pPr marL="514350" indent="-514350">
              <a:buNone/>
            </a:pPr>
            <a:r>
              <a:rPr lang="en-US" dirty="0" smtClean="0"/>
              <a:t>3. Medical </a:t>
            </a:r>
            <a:r>
              <a:rPr lang="en-US" dirty="0" smtClean="0"/>
              <a:t>Facilities - Used </a:t>
            </a:r>
            <a:r>
              <a:rPr lang="en-US" dirty="0" smtClean="0"/>
              <a:t>for treatment or diagnosis</a:t>
            </a:r>
          </a:p>
          <a:p>
            <a:pPr marL="514350" indent="-514350">
              <a:buNone/>
            </a:pPr>
            <a:r>
              <a:rPr lang="en-US" dirty="0" smtClean="0"/>
              <a:t>4. Irradiation </a:t>
            </a:r>
            <a:r>
              <a:rPr lang="en-US" dirty="0" smtClean="0"/>
              <a:t>Facility - </a:t>
            </a:r>
            <a:r>
              <a:rPr lang="en-US" dirty="0" smtClean="0"/>
              <a:t>Medical and food and packaging services</a:t>
            </a:r>
          </a:p>
          <a:p>
            <a:pPr marL="514350" indent="-514350">
              <a:buNone/>
            </a:pPr>
            <a:r>
              <a:rPr lang="en-US" dirty="0" smtClean="0"/>
              <a:t>5. </a:t>
            </a:r>
            <a:r>
              <a:rPr lang="en-US" dirty="0" smtClean="0"/>
              <a:t>Universities - </a:t>
            </a:r>
            <a:r>
              <a:rPr lang="en-US" dirty="0" smtClean="0"/>
              <a:t>Research materials, test reactors</a:t>
            </a:r>
          </a:p>
          <a:p>
            <a:pPr marL="514350" indent="-514350">
              <a:buNone/>
            </a:pPr>
            <a:endParaRPr lang="en-US" dirty="0" smtClean="0"/>
          </a:p>
          <a:p>
            <a:pPr>
              <a:buNone/>
            </a:pPr>
            <a:endParaRPr lang="en-US" dirty="0" smtClean="0"/>
          </a:p>
          <a:p>
            <a:endParaRPr lang="en-US" dirty="0" smtClean="0"/>
          </a:p>
          <a:p>
            <a:endParaRPr lang="en-US" dirty="0"/>
          </a:p>
        </p:txBody>
      </p:sp>
      <p:sp>
        <p:nvSpPr>
          <p:cNvPr id="4" name="Date Placeholder 3"/>
          <p:cNvSpPr>
            <a:spLocks noGrp="1"/>
          </p:cNvSpPr>
          <p:nvPr>
            <p:ph type="dt" sz="half" idx="10"/>
          </p:nvPr>
        </p:nvSpPr>
        <p:spPr/>
        <p:txBody>
          <a:bodyPr/>
          <a:lstStyle/>
          <a:p>
            <a:fld id="{7784338B-EB3E-4698-84C2-B2898DE61D62}" type="datetime1">
              <a:rPr lang="en-US" smtClean="0"/>
              <a:pPr/>
              <a:t>10/9/2012</a:t>
            </a:fld>
            <a:endParaRPr lang="en-US"/>
          </a:p>
        </p:txBody>
      </p:sp>
      <p:sp>
        <p:nvSpPr>
          <p:cNvPr id="5" name="Slide Number Placeholder 4"/>
          <p:cNvSpPr>
            <a:spLocks noGrp="1"/>
          </p:cNvSpPr>
          <p:nvPr>
            <p:ph type="sldNum" sz="quarter" idx="12"/>
          </p:nvPr>
        </p:nvSpPr>
        <p:spPr/>
        <p:txBody>
          <a:bodyPr/>
          <a:lstStyle/>
          <a:p>
            <a:fld id="{33494341-DCB7-488C-84DB-93146124449C}"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Threats Including other than  RDD </a:t>
            </a:r>
            <a:endParaRPr lang="en-US" dirty="0"/>
          </a:p>
        </p:txBody>
      </p:sp>
      <p:sp>
        <p:nvSpPr>
          <p:cNvPr id="3" name="Content Placeholder 2"/>
          <p:cNvSpPr>
            <a:spLocks noGrp="1"/>
          </p:cNvSpPr>
          <p:nvPr>
            <p:ph idx="1"/>
          </p:nvPr>
        </p:nvSpPr>
        <p:spPr/>
        <p:txBody>
          <a:bodyPr>
            <a:normAutofit/>
          </a:bodyPr>
          <a:lstStyle/>
          <a:p>
            <a:pPr>
              <a:buNone/>
            </a:pPr>
            <a:r>
              <a:rPr lang="en-US" dirty="0" smtClean="0"/>
              <a:t>6. Research </a:t>
            </a:r>
            <a:r>
              <a:rPr lang="en-US" dirty="0" smtClean="0"/>
              <a:t>Facility - </a:t>
            </a:r>
            <a:r>
              <a:rPr lang="en-US" dirty="0" smtClean="0"/>
              <a:t>Research materials</a:t>
            </a:r>
          </a:p>
          <a:p>
            <a:pPr>
              <a:buNone/>
            </a:pPr>
            <a:r>
              <a:rPr lang="en-US" dirty="0" smtClean="0"/>
              <a:t>7. Stored Equipment</a:t>
            </a:r>
          </a:p>
          <a:p>
            <a:pPr>
              <a:buNone/>
            </a:pPr>
            <a:r>
              <a:rPr lang="en-US" dirty="0" smtClean="0"/>
              <a:t>8. </a:t>
            </a:r>
            <a:r>
              <a:rPr lang="en-US" dirty="0" smtClean="0"/>
              <a:t>Bankrupt/Abandoned - sites </a:t>
            </a:r>
            <a:r>
              <a:rPr lang="en-US" dirty="0" smtClean="0"/>
              <a:t>that have no </a:t>
            </a:r>
            <a:r>
              <a:rPr lang="en-US" dirty="0" smtClean="0"/>
              <a:t>    viable </a:t>
            </a:r>
            <a:r>
              <a:rPr lang="en-US" dirty="0" smtClean="0"/>
              <a:t>owner or caretaker</a:t>
            </a:r>
          </a:p>
          <a:p>
            <a:pPr>
              <a:buNone/>
            </a:pPr>
            <a:r>
              <a:rPr lang="en-US" dirty="0" smtClean="0"/>
              <a:t>9. Industrial </a:t>
            </a:r>
            <a:r>
              <a:rPr lang="en-US" dirty="0" smtClean="0"/>
              <a:t>Facilities - </a:t>
            </a:r>
            <a:r>
              <a:rPr lang="en-US" dirty="0" smtClean="0"/>
              <a:t>Large gauging </a:t>
            </a:r>
            <a:r>
              <a:rPr lang="en-US" dirty="0" smtClean="0"/>
              <a:t>devices - refineries</a:t>
            </a:r>
            <a:r>
              <a:rPr lang="en-US" dirty="0" smtClean="0"/>
              <a:t>, chemical plants, etc.</a:t>
            </a:r>
          </a:p>
          <a:p>
            <a:pPr>
              <a:buNone/>
            </a:pPr>
            <a:r>
              <a:rPr lang="en-US" dirty="0" smtClean="0"/>
              <a:t>10. Foreign Countries/Rogue nations</a:t>
            </a:r>
            <a:endParaRPr lang="en-US" dirty="0"/>
          </a:p>
        </p:txBody>
      </p:sp>
      <p:sp>
        <p:nvSpPr>
          <p:cNvPr id="4" name="Date Placeholder 3"/>
          <p:cNvSpPr>
            <a:spLocks noGrp="1"/>
          </p:cNvSpPr>
          <p:nvPr>
            <p:ph type="dt" sz="half" idx="10"/>
          </p:nvPr>
        </p:nvSpPr>
        <p:spPr/>
        <p:txBody>
          <a:bodyPr/>
          <a:lstStyle/>
          <a:p>
            <a:fld id="{7784338B-EB3E-4698-84C2-B2898DE61D62}" type="datetime1">
              <a:rPr lang="en-US" smtClean="0"/>
              <a:pPr/>
              <a:t>10/9/2012</a:t>
            </a:fld>
            <a:endParaRPr lang="en-US"/>
          </a:p>
        </p:txBody>
      </p:sp>
      <p:sp>
        <p:nvSpPr>
          <p:cNvPr id="5" name="Slide Number Placeholder 4"/>
          <p:cNvSpPr>
            <a:spLocks noGrp="1"/>
          </p:cNvSpPr>
          <p:nvPr>
            <p:ph type="sldNum" sz="quarter" idx="12"/>
          </p:nvPr>
        </p:nvSpPr>
        <p:spPr/>
        <p:txBody>
          <a:bodyPr/>
          <a:lstStyle/>
          <a:p>
            <a:fld id="{33494341-DCB7-488C-84DB-93146124449C}"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RECENT EVENTS OF CONCERN </a:t>
            </a:r>
            <a:endParaRPr lang="en-US" dirty="0"/>
          </a:p>
        </p:txBody>
      </p:sp>
      <p:sp>
        <p:nvSpPr>
          <p:cNvPr id="3" name="Content Placeholder 2"/>
          <p:cNvSpPr>
            <a:spLocks noGrp="1"/>
          </p:cNvSpPr>
          <p:nvPr>
            <p:ph idx="1"/>
          </p:nvPr>
        </p:nvSpPr>
        <p:spPr/>
        <p:txBody>
          <a:bodyPr>
            <a:normAutofit fontScale="92500"/>
          </a:bodyPr>
          <a:lstStyle/>
          <a:p>
            <a:r>
              <a:rPr lang="en-US" dirty="0" smtClean="0"/>
              <a:t>No actual terrorist-induced RDD event has yet taken place anywhere in the world</a:t>
            </a:r>
          </a:p>
          <a:p>
            <a:r>
              <a:rPr lang="en-US" dirty="0" smtClean="0"/>
              <a:t>Evidence of terrorist acquisition and attempted deployment of RDD material has been documented; interdiction and incomplete deployment have been successful</a:t>
            </a:r>
          </a:p>
          <a:p>
            <a:r>
              <a:rPr lang="en-US" dirty="0" smtClean="0"/>
              <a:t> Non-terrorist theft and widespread orphan or “disused” sources have led to numerous costly dispersal events  </a:t>
            </a:r>
            <a:endParaRPr lang="en-US" dirty="0"/>
          </a:p>
        </p:txBody>
      </p:sp>
      <p:sp>
        <p:nvSpPr>
          <p:cNvPr id="4" name="Date Placeholder 3"/>
          <p:cNvSpPr>
            <a:spLocks noGrp="1"/>
          </p:cNvSpPr>
          <p:nvPr>
            <p:ph type="dt" sz="half" idx="10"/>
          </p:nvPr>
        </p:nvSpPr>
        <p:spPr/>
        <p:txBody>
          <a:bodyPr/>
          <a:lstStyle/>
          <a:p>
            <a:fld id="{7784338B-EB3E-4698-84C2-B2898DE61D62}" type="datetime1">
              <a:rPr lang="en-US" smtClean="0"/>
              <a:pPr/>
              <a:t>10/9/2012</a:t>
            </a:fld>
            <a:endParaRPr lang="en-US"/>
          </a:p>
        </p:txBody>
      </p:sp>
      <p:sp>
        <p:nvSpPr>
          <p:cNvPr id="5" name="Slide Number Placeholder 4"/>
          <p:cNvSpPr>
            <a:spLocks noGrp="1"/>
          </p:cNvSpPr>
          <p:nvPr>
            <p:ph type="sldNum" sz="quarter" idx="12"/>
          </p:nvPr>
        </p:nvSpPr>
        <p:spPr/>
        <p:txBody>
          <a:bodyPr/>
          <a:lstStyle/>
          <a:p>
            <a:fld id="{33494341-DCB7-488C-84DB-93146124449C}"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RECENT EVENTS OF CONCERN </a:t>
            </a:r>
            <a:r>
              <a:rPr lang="en-US" sz="2400" dirty="0" smtClean="0"/>
              <a:t>(cont’d)</a:t>
            </a:r>
            <a:endParaRPr lang="en-US" sz="2400" dirty="0"/>
          </a:p>
        </p:txBody>
      </p:sp>
      <p:sp>
        <p:nvSpPr>
          <p:cNvPr id="3" name="Content Placeholder 2"/>
          <p:cNvSpPr>
            <a:spLocks noGrp="1"/>
          </p:cNvSpPr>
          <p:nvPr>
            <p:ph idx="1"/>
          </p:nvPr>
        </p:nvSpPr>
        <p:spPr>
          <a:xfrm>
            <a:off x="304800" y="1295400"/>
            <a:ext cx="8686800" cy="5029200"/>
          </a:xfrm>
        </p:spPr>
        <p:txBody>
          <a:bodyPr>
            <a:normAutofit fontScale="77500" lnSpcReduction="20000"/>
          </a:bodyPr>
          <a:lstStyle/>
          <a:p>
            <a:pPr indent="0">
              <a:lnSpc>
                <a:spcPct val="120000"/>
              </a:lnSpc>
              <a:buNone/>
            </a:pPr>
            <a:r>
              <a:rPr lang="en-US" b="1" dirty="0" smtClean="0"/>
              <a:t>“Additional </a:t>
            </a:r>
            <a:r>
              <a:rPr lang="en-US" b="1" dirty="0" smtClean="0"/>
              <a:t>Actions Needed to Improve Security of Radiological Sources at U.S. Medical </a:t>
            </a:r>
            <a:r>
              <a:rPr lang="en-US" b="1" dirty="0" smtClean="0"/>
              <a:t>Facilities”  </a:t>
            </a:r>
          </a:p>
          <a:p>
            <a:pPr indent="0">
              <a:lnSpc>
                <a:spcPct val="120000"/>
              </a:lnSpc>
              <a:buNone/>
            </a:pPr>
            <a:r>
              <a:rPr lang="en-US" sz="2600" dirty="0" smtClean="0"/>
              <a:t>GAO-12-925 </a:t>
            </a:r>
            <a:r>
              <a:rPr lang="en-US" sz="2600" dirty="0" smtClean="0"/>
              <a:t>Sept. 2012</a:t>
            </a:r>
          </a:p>
          <a:p>
            <a:pPr>
              <a:buFont typeface="Wingdings" pitchFamily="2" charset="2"/>
              <a:buChar char="v"/>
            </a:pPr>
            <a:r>
              <a:rPr lang="en-US" dirty="0" smtClean="0"/>
              <a:t>GAO </a:t>
            </a:r>
            <a:r>
              <a:rPr lang="en-US" dirty="0" smtClean="0"/>
              <a:t>recommends, among other things, that NRC strengthen its security requirements</a:t>
            </a:r>
          </a:p>
          <a:p>
            <a:pPr>
              <a:buFont typeface="Wingdings" pitchFamily="2" charset="2"/>
              <a:buChar char="v"/>
            </a:pPr>
            <a:r>
              <a:rPr lang="en-US" dirty="0" smtClean="0"/>
              <a:t>Examples </a:t>
            </a:r>
            <a:r>
              <a:rPr lang="en-US" dirty="0" smtClean="0"/>
              <a:t>of poor security: </a:t>
            </a:r>
          </a:p>
          <a:p>
            <a:pPr lvl="1">
              <a:buNone/>
            </a:pPr>
            <a:r>
              <a:rPr lang="en-US" dirty="0" smtClean="0"/>
              <a:t>	</a:t>
            </a:r>
            <a:r>
              <a:rPr lang="en-US" dirty="0" smtClean="0"/>
              <a:t>- Irradiator </a:t>
            </a:r>
            <a:r>
              <a:rPr lang="en-US" dirty="0" smtClean="0"/>
              <a:t>containing almost 2,000 curies of </a:t>
            </a:r>
            <a:r>
              <a:rPr lang="en-US" dirty="0" smtClean="0"/>
              <a:t>cesium-137 </a:t>
            </a:r>
            <a:r>
              <a:rPr lang="en-US" dirty="0" smtClean="0"/>
              <a:t>was stored on a wheeled pallet accessible </a:t>
            </a:r>
            <a:r>
              <a:rPr lang="en-US" dirty="0" smtClean="0"/>
              <a:t>to </a:t>
            </a:r>
            <a:r>
              <a:rPr lang="en-US" dirty="0" smtClean="0"/>
              <a:t>a loading dock</a:t>
            </a:r>
          </a:p>
          <a:p>
            <a:pPr lvl="1">
              <a:buNone/>
            </a:pPr>
            <a:r>
              <a:rPr lang="en-US" dirty="0" smtClean="0"/>
              <a:t>	</a:t>
            </a:r>
            <a:r>
              <a:rPr lang="en-US" dirty="0" smtClean="0"/>
              <a:t>- Combination </a:t>
            </a:r>
            <a:r>
              <a:rPr lang="en-US" dirty="0" smtClean="0"/>
              <a:t>to a locked door containing 1,500 curies of </a:t>
            </a:r>
            <a:r>
              <a:rPr lang="en-US" dirty="0" smtClean="0"/>
              <a:t>cesium-137 </a:t>
            </a:r>
            <a:r>
              <a:rPr lang="en-US" dirty="0" smtClean="0"/>
              <a:t>was clearly written on the door frame </a:t>
            </a:r>
          </a:p>
          <a:p>
            <a:pPr lvl="1">
              <a:buNone/>
            </a:pPr>
            <a:r>
              <a:rPr lang="en-US" dirty="0" smtClean="0"/>
              <a:t>	</a:t>
            </a:r>
            <a:r>
              <a:rPr lang="en-US" dirty="0" smtClean="0"/>
              <a:t>- The </a:t>
            </a:r>
            <a:r>
              <a:rPr lang="en-US" dirty="0" smtClean="0"/>
              <a:t>number of people with unescorted access to the facility's radiological sources was estimated to be at least 500</a:t>
            </a:r>
          </a:p>
          <a:p>
            <a:pPr lvl="1">
              <a:buNone/>
            </a:pPr>
            <a:r>
              <a:rPr lang="en-US" dirty="0" smtClean="0"/>
              <a:t>	</a:t>
            </a:r>
            <a:r>
              <a:rPr lang="en-US" dirty="0" smtClean="0"/>
              <a:t>- NRC </a:t>
            </a:r>
            <a:r>
              <a:rPr lang="en-US" dirty="0" smtClean="0"/>
              <a:t>and Agreement State inspectors said the training NRC requires is insufficient</a:t>
            </a:r>
            <a:endParaRPr lang="en-US" dirty="0"/>
          </a:p>
        </p:txBody>
      </p:sp>
      <p:sp>
        <p:nvSpPr>
          <p:cNvPr id="4" name="Date Placeholder 3"/>
          <p:cNvSpPr>
            <a:spLocks noGrp="1"/>
          </p:cNvSpPr>
          <p:nvPr>
            <p:ph type="dt" sz="half" idx="10"/>
          </p:nvPr>
        </p:nvSpPr>
        <p:spPr/>
        <p:txBody>
          <a:bodyPr/>
          <a:lstStyle/>
          <a:p>
            <a:fld id="{7784338B-EB3E-4698-84C2-B2898DE61D62}" type="datetime1">
              <a:rPr lang="en-US" smtClean="0"/>
              <a:pPr/>
              <a:t>10/9/2012</a:t>
            </a:fld>
            <a:endParaRPr lang="en-US"/>
          </a:p>
        </p:txBody>
      </p:sp>
      <p:sp>
        <p:nvSpPr>
          <p:cNvPr id="5" name="Slide Number Placeholder 4"/>
          <p:cNvSpPr>
            <a:spLocks noGrp="1"/>
          </p:cNvSpPr>
          <p:nvPr>
            <p:ph type="sldNum" sz="quarter" idx="12"/>
          </p:nvPr>
        </p:nvSpPr>
        <p:spPr/>
        <p:txBody>
          <a:bodyPr/>
          <a:lstStyle/>
          <a:p>
            <a:fld id="{33494341-DCB7-488C-84DB-93146124449C}"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defRPr/>
            </a:pPr>
            <a:r>
              <a:rPr lang="en-US" cap="none" dirty="0" smtClean="0">
                <a:solidFill>
                  <a:schemeClr val="tx1"/>
                </a:solidFill>
                <a:effectLst>
                  <a:reflection blurRad="6350" stA="50000" endA="300" endPos="50000" dist="29997" dir="5400000" sy="-100000" algn="bl" rotWithShape="0"/>
                </a:effectLst>
              </a:rPr>
              <a:t>STATUS OF SECURITY EFFORTS </a:t>
            </a:r>
            <a:endParaRPr lang="en-US" cap="none" dirty="0">
              <a:solidFill>
                <a:schemeClr val="tx1"/>
              </a:solidFill>
              <a:effectLst>
                <a:reflection blurRad="6350" stA="50000" endA="300" endPos="50000" dist="29997" dir="5400000" sy="-100000" algn="bl" rotWithShape="0"/>
              </a:effectLst>
            </a:endParaRPr>
          </a:p>
        </p:txBody>
      </p:sp>
      <p:sp>
        <p:nvSpPr>
          <p:cNvPr id="3" name="Content Placeholder 2"/>
          <p:cNvSpPr>
            <a:spLocks noGrp="1"/>
          </p:cNvSpPr>
          <p:nvPr>
            <p:ph idx="1"/>
          </p:nvPr>
        </p:nvSpPr>
        <p:spPr/>
        <p:txBody>
          <a:bodyPr>
            <a:normAutofit fontScale="85000" lnSpcReduction="10000"/>
          </a:bodyPr>
          <a:lstStyle/>
          <a:p>
            <a:pPr lvl="0">
              <a:buClr>
                <a:srgbClr val="FFC000"/>
              </a:buClr>
              <a:buSzTx/>
              <a:buFont typeface="Arial" pitchFamily="34" charset="0"/>
              <a:buChar char="•"/>
              <a:defRPr/>
            </a:pPr>
            <a:r>
              <a:rPr lang="en-US" dirty="0" smtClean="0">
                <a:solidFill>
                  <a:schemeClr val="tx1">
                    <a:lumMod val="95000"/>
                    <a:lumOff val="5000"/>
                  </a:schemeClr>
                </a:solidFill>
              </a:rPr>
              <a:t>DOE Off Site Source Recovery Program is making useful, incremental progress on orphan sources </a:t>
            </a:r>
          </a:p>
          <a:p>
            <a:pPr lvl="0">
              <a:buClr>
                <a:srgbClr val="FFC000"/>
              </a:buClr>
              <a:buSzTx/>
              <a:buFont typeface="Arial" pitchFamily="34" charset="0"/>
              <a:buChar char="•"/>
              <a:defRPr/>
            </a:pPr>
            <a:r>
              <a:rPr lang="en-US" dirty="0" smtClean="0">
                <a:solidFill>
                  <a:schemeClr val="tx1">
                    <a:lumMod val="95000"/>
                    <a:lumOff val="5000"/>
                  </a:schemeClr>
                </a:solidFill>
              </a:rPr>
              <a:t>NRC Increased Controls (IC) program and its National Source Tracking System (NSTS) are in place, but have received criticism from GAO</a:t>
            </a:r>
          </a:p>
          <a:p>
            <a:pPr lvl="0">
              <a:buClr>
                <a:srgbClr val="FFC000"/>
              </a:buClr>
              <a:buSzTx/>
              <a:buFont typeface="Arial" pitchFamily="34" charset="0"/>
              <a:buChar char="•"/>
              <a:defRPr/>
            </a:pPr>
            <a:r>
              <a:rPr lang="en-US" dirty="0" smtClean="0">
                <a:solidFill>
                  <a:schemeClr val="tx1">
                    <a:lumMod val="95000"/>
                    <a:lumOff val="5000"/>
                  </a:schemeClr>
                </a:solidFill>
              </a:rPr>
              <a:t>NRC </a:t>
            </a:r>
            <a:r>
              <a:rPr lang="en-US" dirty="0" smtClean="0">
                <a:solidFill>
                  <a:schemeClr val="tx1">
                    <a:lumMod val="95000"/>
                    <a:lumOff val="5000"/>
                  </a:schemeClr>
                </a:solidFill>
              </a:rPr>
              <a:t>efforts to tighten source security in 2011 were not successful</a:t>
            </a:r>
          </a:p>
          <a:p>
            <a:pPr lvl="0">
              <a:buClr>
                <a:srgbClr val="FFC000"/>
              </a:buClr>
              <a:buSzTx/>
              <a:buFont typeface="Arial" pitchFamily="34" charset="0"/>
              <a:buChar char="•"/>
              <a:defRPr/>
            </a:pPr>
            <a:r>
              <a:rPr lang="en-US" dirty="0" smtClean="0">
                <a:solidFill>
                  <a:schemeClr val="tx1">
                    <a:lumMod val="95000"/>
                    <a:lumOff val="5000"/>
                  </a:schemeClr>
                </a:solidFill>
              </a:rPr>
              <a:t>DOE/NNSA security upgrade program for hospitals and medical facilities (321 out of 1,503 sites) is extremely valuable but very limited (see GAO report dated September 2012)  </a:t>
            </a:r>
          </a:p>
          <a:p>
            <a:endParaRPr lang="en-US" dirty="0"/>
          </a:p>
        </p:txBody>
      </p:sp>
      <p:sp>
        <p:nvSpPr>
          <p:cNvPr id="4" name="Date Placeholder 3"/>
          <p:cNvSpPr>
            <a:spLocks noGrp="1"/>
          </p:cNvSpPr>
          <p:nvPr>
            <p:ph type="dt" sz="half" idx="10"/>
          </p:nvPr>
        </p:nvSpPr>
        <p:spPr/>
        <p:txBody>
          <a:bodyPr/>
          <a:lstStyle/>
          <a:p>
            <a:fld id="{7784338B-EB3E-4698-84C2-B2898DE61D62}" type="datetime1">
              <a:rPr lang="en-US" smtClean="0"/>
              <a:pPr/>
              <a:t>10/9/2012</a:t>
            </a:fld>
            <a:endParaRPr lang="en-US"/>
          </a:p>
        </p:txBody>
      </p:sp>
      <p:sp>
        <p:nvSpPr>
          <p:cNvPr id="5" name="Slide Number Placeholder 4"/>
          <p:cNvSpPr>
            <a:spLocks noGrp="1"/>
          </p:cNvSpPr>
          <p:nvPr>
            <p:ph type="sldNum" sz="quarter" idx="12"/>
          </p:nvPr>
        </p:nvSpPr>
        <p:spPr/>
        <p:txBody>
          <a:bodyPr/>
          <a:lstStyle/>
          <a:p>
            <a:fld id="{33494341-DCB7-488C-84DB-93146124449C}"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defRPr/>
            </a:pPr>
            <a:r>
              <a:rPr lang="en-US" cap="none" dirty="0" smtClean="0">
                <a:solidFill>
                  <a:schemeClr val="tx1"/>
                </a:solidFill>
                <a:effectLst>
                  <a:reflection blurRad="6350" stA="60000" endA="900" endPos="60000" dist="29997" dir="5400000" sy="-100000" algn="bl" rotWithShape="0"/>
                </a:effectLst>
              </a:rPr>
              <a:t>STATUS OF SECURITY EFFORTS </a:t>
            </a:r>
            <a:endParaRPr lang="en-US" cap="none" dirty="0">
              <a:solidFill>
                <a:schemeClr val="tx1"/>
              </a:solidFill>
              <a:effectLst>
                <a:reflection blurRad="6350" stA="60000" endA="900" endPos="60000" dist="29997" dir="5400000" sy="-100000" algn="bl" rotWithShape="0"/>
              </a:effectLst>
            </a:endParaRPr>
          </a:p>
        </p:txBody>
      </p:sp>
      <p:sp>
        <p:nvSpPr>
          <p:cNvPr id="3" name="Content Placeholder 2"/>
          <p:cNvSpPr>
            <a:spLocks noGrp="1"/>
          </p:cNvSpPr>
          <p:nvPr>
            <p:ph idx="1"/>
          </p:nvPr>
        </p:nvSpPr>
        <p:spPr/>
        <p:txBody>
          <a:bodyPr>
            <a:noAutofit/>
          </a:bodyPr>
          <a:lstStyle/>
          <a:p>
            <a:pPr lvl="0">
              <a:buClr>
                <a:srgbClr val="FFC000"/>
              </a:buClr>
              <a:buSzTx/>
              <a:buFont typeface="Arial" pitchFamily="34" charset="0"/>
              <a:buChar char="•"/>
              <a:defRPr/>
            </a:pPr>
            <a:r>
              <a:rPr lang="en-US" sz="2400" dirty="0" smtClean="0">
                <a:solidFill>
                  <a:schemeClr val="tx1"/>
                </a:solidFill>
              </a:rPr>
              <a:t>NRC has endorsed the IAEA Code of Conduct on the Safety and Security of Radioactive Sources and, by implication, the IAEA’s security guidance for radioactive sources </a:t>
            </a:r>
          </a:p>
          <a:p>
            <a:pPr lvl="0">
              <a:buClr>
                <a:srgbClr val="FFC000"/>
              </a:buClr>
              <a:buSzTx/>
              <a:buFont typeface="Arial" pitchFamily="34" charset="0"/>
              <a:buChar char="•"/>
              <a:defRPr/>
            </a:pPr>
            <a:r>
              <a:rPr lang="en-US" sz="2400" dirty="0" smtClean="0">
                <a:solidFill>
                  <a:schemeClr val="tx1"/>
                </a:solidFill>
              </a:rPr>
              <a:t>The resistance of MIAN users to further increased security controls implies that persuasion, simplicity, and self-motivated (voluntary) measures deserve greater attention </a:t>
            </a:r>
          </a:p>
          <a:p>
            <a:pPr lvl="0">
              <a:buClr>
                <a:srgbClr val="FFC000"/>
              </a:buClr>
              <a:buSzTx/>
              <a:buFont typeface="Arial" pitchFamily="34" charset="0"/>
              <a:buChar char="•"/>
              <a:defRPr/>
            </a:pPr>
            <a:r>
              <a:rPr lang="en-US" sz="2400" dirty="0" smtClean="0">
                <a:solidFill>
                  <a:schemeClr val="tx1"/>
                </a:solidFill>
              </a:rPr>
              <a:t>The Sloan Foundation program has been aimed at such a persuasive, simple, and self-evaluation tool for improving source security </a:t>
            </a:r>
          </a:p>
          <a:p>
            <a:pPr lvl="0">
              <a:buClr>
                <a:srgbClr val="FFC000"/>
              </a:buClr>
              <a:buSzTx/>
              <a:buFont typeface="Arial" pitchFamily="34" charset="0"/>
              <a:buChar char="•"/>
              <a:defRPr/>
            </a:pPr>
            <a:r>
              <a:rPr lang="en-US" sz="2400" dirty="0" smtClean="0"/>
              <a:t>The Sloan Foundation program tool is well connected to the 2009 IAEA Nuclear Security Series No. 11, the Implementing Guide for the Security of Radioactive Sources</a:t>
            </a:r>
            <a:r>
              <a:rPr lang="en-US" sz="2400" dirty="0" smtClean="0">
                <a:solidFill>
                  <a:schemeClr val="tx1"/>
                </a:solidFill>
              </a:rPr>
              <a:t>  </a:t>
            </a:r>
            <a:endParaRPr lang="en-US" sz="2400" dirty="0">
              <a:solidFill>
                <a:schemeClr val="tx1"/>
              </a:solidFill>
            </a:endParaRPr>
          </a:p>
        </p:txBody>
      </p:sp>
      <p:sp>
        <p:nvSpPr>
          <p:cNvPr id="4" name="Date Placeholder 3"/>
          <p:cNvSpPr>
            <a:spLocks noGrp="1"/>
          </p:cNvSpPr>
          <p:nvPr>
            <p:ph type="dt" sz="half" idx="10"/>
          </p:nvPr>
        </p:nvSpPr>
        <p:spPr/>
        <p:txBody>
          <a:bodyPr/>
          <a:lstStyle/>
          <a:p>
            <a:fld id="{7784338B-EB3E-4698-84C2-B2898DE61D62}" type="datetime1">
              <a:rPr lang="en-US" smtClean="0"/>
              <a:pPr/>
              <a:t>10/9/2012</a:t>
            </a:fld>
            <a:endParaRPr lang="en-US"/>
          </a:p>
        </p:txBody>
      </p:sp>
      <p:sp>
        <p:nvSpPr>
          <p:cNvPr id="5" name="Slide Number Placeholder 4"/>
          <p:cNvSpPr>
            <a:spLocks noGrp="1"/>
          </p:cNvSpPr>
          <p:nvPr>
            <p:ph type="sldNum" sz="quarter" idx="12"/>
          </p:nvPr>
        </p:nvSpPr>
        <p:spPr/>
        <p:txBody>
          <a:bodyPr/>
          <a:lstStyle/>
          <a:p>
            <a:fld id="{33494341-DCB7-488C-84DB-93146124449C}"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Materials deemed most dangerous</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dirty="0" smtClean="0"/>
              <a:t>Appendix A of the Phase I report contains a detailed analysis of the 14 isotopes considered for IC. </a:t>
            </a:r>
            <a:r>
              <a:rPr lang="en-US" dirty="0" smtClean="0"/>
              <a:t>  An </a:t>
            </a:r>
            <a:r>
              <a:rPr lang="en-US" dirty="0" smtClean="0"/>
              <a:t>additional 10 are also briefly discussed. </a:t>
            </a:r>
            <a:r>
              <a:rPr lang="en-US" dirty="0" smtClean="0"/>
              <a:t>  A </a:t>
            </a:r>
            <a:r>
              <a:rPr lang="en-US" dirty="0" smtClean="0"/>
              <a:t>summary table is provided.</a:t>
            </a:r>
          </a:p>
          <a:p>
            <a:pPr>
              <a:buNone/>
            </a:pPr>
            <a:r>
              <a:rPr lang="en-US" dirty="0" smtClean="0"/>
              <a:t>Appendix A also contains a table that provides information regarding how these materials can be obtained and an estimate of the probability of success of obtaining</a:t>
            </a:r>
          </a:p>
          <a:p>
            <a:pPr>
              <a:buNone/>
            </a:pPr>
            <a:r>
              <a:rPr lang="en-US" dirty="0" smtClean="0"/>
              <a:t>An abbreviated version of these tables follows on the next two slides</a:t>
            </a:r>
          </a:p>
          <a:p>
            <a:pPr>
              <a:buNone/>
            </a:pPr>
            <a:endParaRPr lang="en-US" dirty="0" smtClean="0"/>
          </a:p>
          <a:p>
            <a:pPr>
              <a:buNone/>
            </a:pPr>
            <a:endParaRPr lang="en-US" dirty="0" smtClean="0"/>
          </a:p>
          <a:p>
            <a:pPr>
              <a:buNone/>
            </a:pPr>
            <a:endParaRPr lang="en-US" dirty="0" smtClean="0"/>
          </a:p>
          <a:p>
            <a:endParaRPr lang="en-US" dirty="0" smtClean="0"/>
          </a:p>
        </p:txBody>
      </p:sp>
      <p:sp>
        <p:nvSpPr>
          <p:cNvPr id="4" name="Date Placeholder 3"/>
          <p:cNvSpPr>
            <a:spLocks noGrp="1"/>
          </p:cNvSpPr>
          <p:nvPr>
            <p:ph type="dt" sz="half" idx="10"/>
          </p:nvPr>
        </p:nvSpPr>
        <p:spPr/>
        <p:txBody>
          <a:bodyPr/>
          <a:lstStyle/>
          <a:p>
            <a:fld id="{7784338B-EB3E-4698-84C2-B2898DE61D62}" type="datetime1">
              <a:rPr lang="en-US" smtClean="0"/>
              <a:pPr/>
              <a:t>10/9/2012</a:t>
            </a:fld>
            <a:endParaRPr lang="en-US"/>
          </a:p>
        </p:txBody>
      </p:sp>
      <p:sp>
        <p:nvSpPr>
          <p:cNvPr id="5" name="Slide Number Placeholder 4"/>
          <p:cNvSpPr>
            <a:spLocks noGrp="1"/>
          </p:cNvSpPr>
          <p:nvPr>
            <p:ph type="sldNum" sz="quarter" idx="12"/>
          </p:nvPr>
        </p:nvSpPr>
        <p:spPr/>
        <p:txBody>
          <a:bodyPr/>
          <a:lstStyle/>
          <a:p>
            <a:fld id="{33494341-DCB7-488C-84DB-93146124449C}"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solidFill>
                  <a:schemeClr val="tx1"/>
                </a:solidFill>
              </a:rPr>
              <a:t>Securing Radioactive Materials</a:t>
            </a:r>
            <a:endParaRPr lang="en-US" sz="4400" dirty="0">
              <a:solidFill>
                <a:schemeClr val="tx1"/>
              </a:solidFill>
            </a:endParaRPr>
          </a:p>
        </p:txBody>
      </p:sp>
      <p:sp>
        <p:nvSpPr>
          <p:cNvPr id="3" name="Content Placeholder 2"/>
          <p:cNvSpPr>
            <a:spLocks noGrp="1"/>
          </p:cNvSpPr>
          <p:nvPr>
            <p:ph idx="1"/>
          </p:nvPr>
        </p:nvSpPr>
        <p:spPr/>
        <p:txBody>
          <a:bodyPr>
            <a:normAutofit lnSpcReduction="10000"/>
          </a:bodyPr>
          <a:lstStyle/>
          <a:p>
            <a:r>
              <a:rPr lang="en-US" sz="2800" dirty="0" smtClean="0"/>
              <a:t>Who are we?</a:t>
            </a:r>
          </a:p>
          <a:p>
            <a:r>
              <a:rPr lang="en-US" sz="2800" dirty="0" smtClean="0"/>
              <a:t>What is MIAN?</a:t>
            </a:r>
          </a:p>
          <a:p>
            <a:r>
              <a:rPr lang="en-US" sz="2800" dirty="0" smtClean="0"/>
              <a:t>Existing Regulations</a:t>
            </a:r>
          </a:p>
          <a:p>
            <a:pPr lvl="2"/>
            <a:r>
              <a:rPr lang="en-US" dirty="0" smtClean="0"/>
              <a:t>United States Nuclear Regulatory Commission</a:t>
            </a:r>
          </a:p>
          <a:p>
            <a:pPr lvl="2"/>
            <a:r>
              <a:rPr lang="en-US" dirty="0" smtClean="0"/>
              <a:t>Agreement States</a:t>
            </a:r>
          </a:p>
          <a:p>
            <a:pPr lvl="2"/>
            <a:r>
              <a:rPr lang="en-US" dirty="0" smtClean="0"/>
              <a:t>International Atomic Energy Agency</a:t>
            </a:r>
          </a:p>
          <a:p>
            <a:r>
              <a:rPr lang="en-US" sz="2800" dirty="0" smtClean="0"/>
              <a:t>Weaknesses in Current Security</a:t>
            </a:r>
          </a:p>
          <a:p>
            <a:r>
              <a:rPr lang="en-US" sz="2800" dirty="0" smtClean="0"/>
              <a:t>Results of Phase I Grant</a:t>
            </a:r>
          </a:p>
          <a:p>
            <a:r>
              <a:rPr lang="en-US" sz="2800" dirty="0" smtClean="0"/>
              <a:t>Objectives of Phase II Grant</a:t>
            </a:r>
          </a:p>
          <a:p>
            <a:r>
              <a:rPr lang="en-US" sz="2800" dirty="0" smtClean="0"/>
              <a:t>Additional Resources</a:t>
            </a:r>
            <a:endParaRPr lang="en-US" dirty="0"/>
          </a:p>
        </p:txBody>
      </p:sp>
      <p:sp>
        <p:nvSpPr>
          <p:cNvPr id="4" name="Date Placeholder 3"/>
          <p:cNvSpPr>
            <a:spLocks noGrp="1"/>
          </p:cNvSpPr>
          <p:nvPr>
            <p:ph type="dt" sz="half" idx="10"/>
          </p:nvPr>
        </p:nvSpPr>
        <p:spPr/>
        <p:txBody>
          <a:bodyPr/>
          <a:lstStyle/>
          <a:p>
            <a:fld id="{50231DE0-CF27-484A-8511-04665B93D96D}" type="datetime1">
              <a:rPr lang="en-US" smtClean="0"/>
              <a:pPr/>
              <a:t>10/9/2012</a:t>
            </a:fld>
            <a:endParaRPr lang="en-US"/>
          </a:p>
        </p:txBody>
      </p:sp>
      <p:sp>
        <p:nvSpPr>
          <p:cNvPr id="5" name="Slide Number Placeholder 4"/>
          <p:cNvSpPr>
            <a:spLocks noGrp="1"/>
          </p:cNvSpPr>
          <p:nvPr>
            <p:ph type="sldNum" sz="quarter" idx="12"/>
          </p:nvPr>
        </p:nvSpPr>
        <p:spPr/>
        <p:txBody>
          <a:bodyPr/>
          <a:lstStyle/>
          <a:p>
            <a:fld id="{33494341-DCB7-488C-84DB-93146124449C}"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Most dangerous Isotopes</a:t>
            </a:r>
            <a:endParaRPr lang="en-US" dirty="0"/>
          </a:p>
        </p:txBody>
      </p:sp>
      <p:sp>
        <p:nvSpPr>
          <p:cNvPr id="4" name="Date Placeholder 3"/>
          <p:cNvSpPr>
            <a:spLocks noGrp="1"/>
          </p:cNvSpPr>
          <p:nvPr>
            <p:ph type="dt" sz="half" idx="10"/>
          </p:nvPr>
        </p:nvSpPr>
        <p:spPr/>
        <p:txBody>
          <a:bodyPr/>
          <a:lstStyle/>
          <a:p>
            <a:fld id="{7784338B-EB3E-4698-84C2-B2898DE61D62}" type="datetime1">
              <a:rPr lang="en-US" smtClean="0"/>
              <a:pPr/>
              <a:t>10/9/2012</a:t>
            </a:fld>
            <a:endParaRPr lang="en-US"/>
          </a:p>
        </p:txBody>
      </p:sp>
      <p:sp>
        <p:nvSpPr>
          <p:cNvPr id="5" name="Slide Number Placeholder 4"/>
          <p:cNvSpPr>
            <a:spLocks noGrp="1"/>
          </p:cNvSpPr>
          <p:nvPr>
            <p:ph type="sldNum" sz="quarter" idx="12"/>
          </p:nvPr>
        </p:nvSpPr>
        <p:spPr/>
        <p:txBody>
          <a:bodyPr/>
          <a:lstStyle/>
          <a:p>
            <a:fld id="{33494341-DCB7-488C-84DB-93146124449C}" type="slidenum">
              <a:rPr lang="en-US" smtClean="0"/>
              <a:pPr/>
              <a:t>20</a:t>
            </a:fld>
            <a:endParaRPr lang="en-US"/>
          </a:p>
        </p:txBody>
      </p:sp>
      <p:pic>
        <p:nvPicPr>
          <p:cNvPr id="1026" name="Picture 2"/>
          <p:cNvPicPr>
            <a:picLocks noGrp="1" noChangeAspect="1" noChangeArrowheads="1"/>
          </p:cNvPicPr>
          <p:nvPr>
            <p:ph idx="1"/>
          </p:nvPr>
        </p:nvPicPr>
        <p:blipFill>
          <a:blip r:embed="rId2" cstate="print"/>
          <a:srcRect/>
          <a:stretch>
            <a:fillRect/>
          </a:stretch>
        </p:blipFill>
        <p:spPr bwMode="auto">
          <a:xfrm>
            <a:off x="464309" y="1524000"/>
            <a:ext cx="8336791"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Most dangerous Isotopes </a:t>
            </a:r>
            <a:r>
              <a:rPr lang="en-US" sz="2400" dirty="0" smtClean="0"/>
              <a:t>(cont’d)</a:t>
            </a:r>
            <a:endParaRPr lang="en-US" sz="2400" dirty="0"/>
          </a:p>
        </p:txBody>
      </p:sp>
      <p:sp>
        <p:nvSpPr>
          <p:cNvPr id="4" name="Date Placeholder 3"/>
          <p:cNvSpPr>
            <a:spLocks noGrp="1"/>
          </p:cNvSpPr>
          <p:nvPr>
            <p:ph type="dt" sz="half" idx="10"/>
          </p:nvPr>
        </p:nvSpPr>
        <p:spPr/>
        <p:txBody>
          <a:bodyPr/>
          <a:lstStyle/>
          <a:p>
            <a:fld id="{7784338B-EB3E-4698-84C2-B2898DE61D62}" type="datetime1">
              <a:rPr lang="en-US" smtClean="0"/>
              <a:pPr/>
              <a:t>10/9/2012</a:t>
            </a:fld>
            <a:endParaRPr lang="en-US"/>
          </a:p>
        </p:txBody>
      </p:sp>
      <p:sp>
        <p:nvSpPr>
          <p:cNvPr id="5" name="Slide Number Placeholder 4"/>
          <p:cNvSpPr>
            <a:spLocks noGrp="1"/>
          </p:cNvSpPr>
          <p:nvPr>
            <p:ph type="sldNum" sz="quarter" idx="12"/>
          </p:nvPr>
        </p:nvSpPr>
        <p:spPr/>
        <p:txBody>
          <a:bodyPr/>
          <a:lstStyle/>
          <a:p>
            <a:fld id="{33494341-DCB7-488C-84DB-93146124449C}" type="slidenum">
              <a:rPr lang="en-US" smtClean="0"/>
              <a:pPr/>
              <a:t>21</a:t>
            </a:fld>
            <a:endParaRPr lang="en-US"/>
          </a:p>
        </p:txBody>
      </p:sp>
      <p:pic>
        <p:nvPicPr>
          <p:cNvPr id="2050" name="Picture 2"/>
          <p:cNvPicPr>
            <a:picLocks noGrp="1" noChangeAspect="1" noChangeArrowheads="1"/>
          </p:cNvPicPr>
          <p:nvPr>
            <p:ph idx="1"/>
          </p:nvPr>
        </p:nvPicPr>
        <p:blipFill>
          <a:blip r:embed="rId2" cstate="print"/>
          <a:srcRect/>
          <a:stretch>
            <a:fillRect/>
          </a:stretch>
        </p:blipFill>
        <p:spPr bwMode="auto">
          <a:xfrm>
            <a:off x="1" y="1447800"/>
            <a:ext cx="9144000" cy="510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MIAN risk Differs from RAMCAP</a:t>
            </a:r>
            <a:endParaRPr lang="en-US" dirty="0"/>
          </a:p>
        </p:txBody>
      </p:sp>
      <p:sp>
        <p:nvSpPr>
          <p:cNvPr id="3" name="Content Placeholder 2"/>
          <p:cNvSpPr>
            <a:spLocks noGrp="1"/>
          </p:cNvSpPr>
          <p:nvPr>
            <p:ph idx="1"/>
          </p:nvPr>
        </p:nvSpPr>
        <p:spPr/>
        <p:txBody>
          <a:bodyPr/>
          <a:lstStyle/>
          <a:p>
            <a:r>
              <a:rPr lang="en-US" dirty="0" smtClean="0"/>
              <a:t>Estimating terrorist risk to stationary targets (RAMCAP) is significantly different than MIAN risk</a:t>
            </a:r>
          </a:p>
          <a:p>
            <a:pPr>
              <a:buNone/>
            </a:pPr>
            <a:endParaRPr lang="en-US" dirty="0" smtClean="0"/>
          </a:p>
          <a:p>
            <a:r>
              <a:rPr lang="en-US" dirty="0" smtClean="0"/>
              <a:t>The differences are illustrated on the following slides</a:t>
            </a:r>
            <a:endParaRPr lang="en-US" dirty="0"/>
          </a:p>
        </p:txBody>
      </p:sp>
      <p:sp>
        <p:nvSpPr>
          <p:cNvPr id="4" name="Date Placeholder 3"/>
          <p:cNvSpPr>
            <a:spLocks noGrp="1"/>
          </p:cNvSpPr>
          <p:nvPr>
            <p:ph type="dt" sz="half" idx="10"/>
          </p:nvPr>
        </p:nvSpPr>
        <p:spPr/>
        <p:txBody>
          <a:bodyPr/>
          <a:lstStyle/>
          <a:p>
            <a:fld id="{7784338B-EB3E-4698-84C2-B2898DE61D62}" type="datetime1">
              <a:rPr lang="en-US" smtClean="0"/>
              <a:pPr/>
              <a:t>10/9/2012</a:t>
            </a:fld>
            <a:endParaRPr lang="en-US"/>
          </a:p>
        </p:txBody>
      </p:sp>
      <p:sp>
        <p:nvSpPr>
          <p:cNvPr id="5" name="Slide Number Placeholder 4"/>
          <p:cNvSpPr>
            <a:spLocks noGrp="1"/>
          </p:cNvSpPr>
          <p:nvPr>
            <p:ph type="sldNum" sz="quarter" idx="12"/>
          </p:nvPr>
        </p:nvSpPr>
        <p:spPr/>
        <p:txBody>
          <a:bodyPr/>
          <a:lstStyle/>
          <a:p>
            <a:fld id="{33494341-DCB7-488C-84DB-93146124449C}"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a:stretch>
            <a:fillRect/>
          </a:stretch>
        </p:blipFill>
        <p:spPr bwMode="auto">
          <a:xfrm>
            <a:off x="1" y="1077972"/>
            <a:ext cx="9144000" cy="5780028"/>
          </a:xfrm>
          <a:prstGeom prst="rect">
            <a:avLst/>
          </a:prstGeom>
          <a:noFill/>
          <a:ln w="9525">
            <a:noFill/>
            <a:miter lim="800000"/>
            <a:headEnd/>
            <a:tailEnd/>
          </a:ln>
        </p:spPr>
      </p:pic>
      <p:sp>
        <p:nvSpPr>
          <p:cNvPr id="4" name="Date Placeholder 3"/>
          <p:cNvSpPr>
            <a:spLocks noGrp="1"/>
          </p:cNvSpPr>
          <p:nvPr>
            <p:ph type="dt" sz="half" idx="10"/>
          </p:nvPr>
        </p:nvSpPr>
        <p:spPr/>
        <p:txBody>
          <a:bodyPr/>
          <a:lstStyle/>
          <a:p>
            <a:fld id="{7784338B-EB3E-4698-84C2-B2898DE61D62}" type="datetime1">
              <a:rPr lang="en-US" smtClean="0"/>
              <a:pPr/>
              <a:t>10/9/2012</a:t>
            </a:fld>
            <a:endParaRPr lang="en-US"/>
          </a:p>
        </p:txBody>
      </p:sp>
      <p:sp>
        <p:nvSpPr>
          <p:cNvPr id="5" name="Slide Number Placeholder 4"/>
          <p:cNvSpPr>
            <a:spLocks noGrp="1"/>
          </p:cNvSpPr>
          <p:nvPr>
            <p:ph type="sldNum" sz="quarter" idx="12"/>
          </p:nvPr>
        </p:nvSpPr>
        <p:spPr/>
        <p:txBody>
          <a:bodyPr/>
          <a:lstStyle/>
          <a:p>
            <a:fld id="{33494341-DCB7-488C-84DB-93146124449C}" type="slidenum">
              <a:rPr lang="en-US" smtClean="0"/>
              <a:pPr/>
              <a:t>23</a:t>
            </a:fld>
            <a:endParaRPr lang="en-US"/>
          </a:p>
        </p:txBody>
      </p:sp>
      <p:sp>
        <p:nvSpPr>
          <p:cNvPr id="2" name="Title 1"/>
          <p:cNvSpPr>
            <a:spLocks noGrp="1"/>
          </p:cNvSpPr>
          <p:nvPr>
            <p:ph type="title"/>
          </p:nvPr>
        </p:nvSpPr>
        <p:spPr>
          <a:xfrm>
            <a:off x="457200" y="228600"/>
            <a:ext cx="8686800" cy="838200"/>
          </a:xfrm>
        </p:spPr>
        <p:txBody>
          <a:bodyPr/>
          <a:lstStyle/>
          <a:p>
            <a:r>
              <a:rPr lang="en-US" dirty="0" smtClean="0"/>
              <a:t>RAMCAP 7 step  Process</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686800" cy="838200"/>
          </a:xfrm>
        </p:spPr>
        <p:txBody>
          <a:bodyPr/>
          <a:lstStyle/>
          <a:p>
            <a:r>
              <a:rPr lang="en-US" dirty="0" err="1" smtClean="0"/>
              <a:t>Mian</a:t>
            </a:r>
            <a:r>
              <a:rPr lang="en-US" dirty="0" smtClean="0"/>
              <a:t> risk Process</a:t>
            </a:r>
            <a:endParaRPr lang="en-US" dirty="0"/>
          </a:p>
        </p:txBody>
      </p:sp>
      <p:sp>
        <p:nvSpPr>
          <p:cNvPr id="4" name="Date Placeholder 3"/>
          <p:cNvSpPr>
            <a:spLocks noGrp="1"/>
          </p:cNvSpPr>
          <p:nvPr>
            <p:ph type="dt" sz="half" idx="10"/>
          </p:nvPr>
        </p:nvSpPr>
        <p:spPr/>
        <p:txBody>
          <a:bodyPr/>
          <a:lstStyle/>
          <a:p>
            <a:fld id="{7784338B-EB3E-4698-84C2-B2898DE61D62}" type="datetime1">
              <a:rPr lang="en-US" smtClean="0"/>
              <a:pPr/>
              <a:t>10/9/2012</a:t>
            </a:fld>
            <a:endParaRPr lang="en-US"/>
          </a:p>
        </p:txBody>
      </p:sp>
      <p:sp>
        <p:nvSpPr>
          <p:cNvPr id="5" name="Slide Number Placeholder 4"/>
          <p:cNvSpPr>
            <a:spLocks noGrp="1"/>
          </p:cNvSpPr>
          <p:nvPr>
            <p:ph type="sldNum" sz="quarter" idx="12"/>
          </p:nvPr>
        </p:nvSpPr>
        <p:spPr/>
        <p:txBody>
          <a:bodyPr/>
          <a:lstStyle/>
          <a:p>
            <a:fld id="{33494341-DCB7-488C-84DB-93146124449C}" type="slidenum">
              <a:rPr lang="en-US" smtClean="0"/>
              <a:pPr/>
              <a:t>24</a:t>
            </a:fld>
            <a:endParaRPr lang="en-US"/>
          </a:p>
        </p:txBody>
      </p:sp>
      <p:pic>
        <p:nvPicPr>
          <p:cNvPr id="3074" name="Picture 2"/>
          <p:cNvPicPr>
            <a:picLocks noGrp="1" noChangeAspect="1" noChangeArrowheads="1"/>
          </p:cNvPicPr>
          <p:nvPr>
            <p:ph idx="1"/>
          </p:nvPr>
        </p:nvPicPr>
        <p:blipFill>
          <a:blip r:embed="rId2" cstate="print"/>
          <a:srcRect/>
          <a:stretch>
            <a:fillRect/>
          </a:stretch>
        </p:blipFill>
        <p:spPr bwMode="auto">
          <a:xfrm>
            <a:off x="228600" y="1295400"/>
            <a:ext cx="8686800" cy="52457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differences</a:t>
            </a:r>
            <a:endParaRPr lang="en-US" dirty="0"/>
          </a:p>
        </p:txBody>
      </p:sp>
      <p:sp>
        <p:nvSpPr>
          <p:cNvPr id="3" name="Content Placeholder 2"/>
          <p:cNvSpPr>
            <a:spLocks noGrp="1"/>
          </p:cNvSpPr>
          <p:nvPr>
            <p:ph idx="1"/>
          </p:nvPr>
        </p:nvSpPr>
        <p:spPr/>
        <p:txBody>
          <a:bodyPr>
            <a:normAutofit lnSpcReduction="10000"/>
          </a:bodyPr>
          <a:lstStyle/>
          <a:p>
            <a:r>
              <a:rPr lang="en-US" dirty="0" smtClean="0"/>
              <a:t>RAMCAP seeks to determine terrorist risk for a specific target </a:t>
            </a:r>
            <a:r>
              <a:rPr lang="en-US" dirty="0" smtClean="0"/>
              <a:t>site </a:t>
            </a:r>
            <a:endParaRPr lang="en-US" dirty="0" smtClean="0"/>
          </a:p>
          <a:p>
            <a:r>
              <a:rPr lang="en-US" dirty="0" smtClean="0"/>
              <a:t>The site </a:t>
            </a:r>
            <a:r>
              <a:rPr lang="en-US" u="sng" dirty="0" smtClean="0"/>
              <a:t>is</a:t>
            </a:r>
            <a:r>
              <a:rPr lang="en-US" dirty="0" smtClean="0"/>
              <a:t> the target and the “assets” at the site are used to cause consequences at and “near” the site</a:t>
            </a:r>
          </a:p>
          <a:p>
            <a:r>
              <a:rPr lang="en-US" dirty="0" smtClean="0"/>
              <a:t>MIAN is comprised of three distinct acts:</a:t>
            </a:r>
          </a:p>
          <a:p>
            <a:pPr lvl="1"/>
            <a:r>
              <a:rPr lang="en-US" dirty="0" smtClean="0"/>
              <a:t>Obtain materials for nefarious purposes</a:t>
            </a:r>
          </a:p>
          <a:p>
            <a:pPr lvl="1"/>
            <a:r>
              <a:rPr lang="en-US" dirty="0" smtClean="0"/>
              <a:t>Transport materials to site of attack</a:t>
            </a:r>
          </a:p>
          <a:p>
            <a:pPr lvl="1"/>
            <a:r>
              <a:rPr lang="en-US" dirty="0" smtClean="0"/>
              <a:t>Deploy materials at site successfully</a:t>
            </a:r>
            <a:endParaRPr lang="en-US" dirty="0"/>
          </a:p>
        </p:txBody>
      </p:sp>
      <p:sp>
        <p:nvSpPr>
          <p:cNvPr id="4" name="Date Placeholder 3"/>
          <p:cNvSpPr>
            <a:spLocks noGrp="1"/>
          </p:cNvSpPr>
          <p:nvPr>
            <p:ph type="dt" sz="half" idx="10"/>
          </p:nvPr>
        </p:nvSpPr>
        <p:spPr/>
        <p:txBody>
          <a:bodyPr/>
          <a:lstStyle/>
          <a:p>
            <a:fld id="{7784338B-EB3E-4698-84C2-B2898DE61D62}" type="datetime1">
              <a:rPr lang="en-US" smtClean="0"/>
              <a:pPr/>
              <a:t>10/9/2012</a:t>
            </a:fld>
            <a:endParaRPr lang="en-US"/>
          </a:p>
        </p:txBody>
      </p:sp>
      <p:sp>
        <p:nvSpPr>
          <p:cNvPr id="5" name="Slide Number Placeholder 4"/>
          <p:cNvSpPr>
            <a:spLocks noGrp="1"/>
          </p:cNvSpPr>
          <p:nvPr>
            <p:ph type="sldNum" sz="quarter" idx="12"/>
          </p:nvPr>
        </p:nvSpPr>
        <p:spPr/>
        <p:txBody>
          <a:bodyPr/>
          <a:lstStyle/>
          <a:p>
            <a:fld id="{33494341-DCB7-488C-84DB-93146124449C}"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Overall Conclusions of Sloan Study</a:t>
            </a:r>
            <a:endParaRPr lang="en-US" dirty="0"/>
          </a:p>
        </p:txBody>
      </p:sp>
      <p:sp>
        <p:nvSpPr>
          <p:cNvPr id="3" name="Content Placeholder 2"/>
          <p:cNvSpPr>
            <a:spLocks noGrp="1"/>
          </p:cNvSpPr>
          <p:nvPr>
            <p:ph idx="1"/>
          </p:nvPr>
        </p:nvSpPr>
        <p:spPr/>
        <p:txBody>
          <a:bodyPr/>
          <a:lstStyle/>
          <a:p>
            <a:r>
              <a:rPr lang="en-US" dirty="0" smtClean="0"/>
              <a:t>Since the site owners/operators cannot reduce the likelihood of success or consequences for steps 2 and 3, their best strategy is to prevent acquisition of materials.</a:t>
            </a:r>
          </a:p>
          <a:p>
            <a:r>
              <a:rPr lang="en-US" dirty="0" smtClean="0"/>
              <a:t>Increasing security and awareness can be achieved by voluntary means.</a:t>
            </a:r>
          </a:p>
          <a:p>
            <a:r>
              <a:rPr lang="en-US" dirty="0" smtClean="0"/>
              <a:t>Reporting loss immediately is key to reducing risk for steps 2 and 3. </a:t>
            </a:r>
          </a:p>
          <a:p>
            <a:endParaRPr lang="en-US" dirty="0" smtClean="0"/>
          </a:p>
          <a:p>
            <a:pPr>
              <a:buNone/>
            </a:pPr>
            <a:endParaRPr lang="en-US" dirty="0" smtClean="0"/>
          </a:p>
          <a:p>
            <a:endParaRPr lang="en-US" dirty="0"/>
          </a:p>
        </p:txBody>
      </p:sp>
      <p:sp>
        <p:nvSpPr>
          <p:cNvPr id="4" name="Date Placeholder 3"/>
          <p:cNvSpPr>
            <a:spLocks noGrp="1"/>
          </p:cNvSpPr>
          <p:nvPr>
            <p:ph type="dt" sz="half" idx="10"/>
          </p:nvPr>
        </p:nvSpPr>
        <p:spPr/>
        <p:txBody>
          <a:bodyPr/>
          <a:lstStyle/>
          <a:p>
            <a:fld id="{7784338B-EB3E-4698-84C2-B2898DE61D62}" type="datetime1">
              <a:rPr lang="en-US" smtClean="0"/>
              <a:pPr/>
              <a:t>10/9/2012</a:t>
            </a:fld>
            <a:endParaRPr lang="en-US"/>
          </a:p>
        </p:txBody>
      </p:sp>
      <p:sp>
        <p:nvSpPr>
          <p:cNvPr id="5" name="Slide Number Placeholder 4"/>
          <p:cNvSpPr>
            <a:spLocks noGrp="1"/>
          </p:cNvSpPr>
          <p:nvPr>
            <p:ph type="sldNum" sz="quarter" idx="12"/>
          </p:nvPr>
        </p:nvSpPr>
        <p:spPr/>
        <p:txBody>
          <a:bodyPr/>
          <a:lstStyle/>
          <a:p>
            <a:fld id="{33494341-DCB7-488C-84DB-93146124449C}"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of Phase I Grant</a:t>
            </a:r>
            <a:endParaRPr lang="en-US" dirty="0"/>
          </a:p>
        </p:txBody>
      </p:sp>
      <p:sp>
        <p:nvSpPr>
          <p:cNvPr id="3" name="Content Placeholder 2"/>
          <p:cNvSpPr>
            <a:spLocks noGrp="1"/>
          </p:cNvSpPr>
          <p:nvPr>
            <p:ph idx="1"/>
          </p:nvPr>
        </p:nvSpPr>
        <p:spPr>
          <a:xfrm>
            <a:off x="228600" y="1219200"/>
            <a:ext cx="8610600" cy="4937760"/>
          </a:xfrm>
        </p:spPr>
        <p:txBody>
          <a:bodyPr>
            <a:noAutofit/>
          </a:bodyPr>
          <a:lstStyle/>
          <a:p>
            <a:pPr marL="742950" indent="-742950">
              <a:buFont typeface="+mj-lt"/>
              <a:buAutoNum type="arabicPeriod"/>
            </a:pPr>
            <a:r>
              <a:rPr lang="en-US" sz="3000" dirty="0" smtClean="0"/>
              <a:t>Risk methodology developed for MIAN materials</a:t>
            </a:r>
          </a:p>
          <a:p>
            <a:pPr marL="742950" indent="-742950">
              <a:buFont typeface="+mj-lt"/>
              <a:buAutoNum type="arabicPeriod"/>
            </a:pPr>
            <a:r>
              <a:rPr lang="en-US" sz="3000" dirty="0" smtClean="0"/>
              <a:t>Comparison of Terrorist Risk </a:t>
            </a:r>
            <a:r>
              <a:rPr lang="en-US" sz="2400" i="1" dirty="0" smtClean="0"/>
              <a:t>vs.</a:t>
            </a:r>
            <a:r>
              <a:rPr lang="en-US" sz="3000" dirty="0" smtClean="0"/>
              <a:t> Natural Hazards</a:t>
            </a:r>
          </a:p>
          <a:p>
            <a:pPr marL="742950" indent="-742950">
              <a:buFont typeface="+mj-lt"/>
              <a:buAutoNum type="arabicPeriod"/>
            </a:pPr>
            <a:r>
              <a:rPr lang="en-US" sz="3000" dirty="0" smtClean="0"/>
              <a:t>Compilation of MIAN materials</a:t>
            </a:r>
          </a:p>
          <a:p>
            <a:pPr marL="742950" indent="-742950">
              <a:buFont typeface="+mj-lt"/>
              <a:buAutoNum type="arabicPeriod"/>
            </a:pPr>
            <a:r>
              <a:rPr lang="en-US" sz="3000" dirty="0" smtClean="0"/>
              <a:t>Development of Current Security Status Screening &amp; Assessment Tool</a:t>
            </a:r>
          </a:p>
          <a:p>
            <a:pPr marL="742950" indent="-742950">
              <a:buFont typeface="+mj-lt"/>
              <a:buAutoNum type="arabicPeriod"/>
            </a:pPr>
            <a:r>
              <a:rPr lang="en-US" sz="3000" dirty="0" smtClean="0"/>
              <a:t>Investigation of Possible Terrorist Scenarios</a:t>
            </a:r>
          </a:p>
          <a:p>
            <a:pPr marL="742950" indent="-742950">
              <a:buFont typeface="+mj-lt"/>
              <a:buAutoNum type="arabicPeriod"/>
            </a:pPr>
            <a:r>
              <a:rPr lang="en-US" sz="3000" dirty="0" smtClean="0"/>
              <a:t>Examples of Risk Assessment Methodology</a:t>
            </a:r>
          </a:p>
          <a:p>
            <a:pPr marL="742950" indent="-742950">
              <a:buFont typeface="+mj-lt"/>
              <a:buAutoNum type="arabicPeriod"/>
            </a:pPr>
            <a:r>
              <a:rPr lang="en-US" sz="3000" dirty="0" smtClean="0"/>
              <a:t>Site Visits &amp; Pilot Assessments</a:t>
            </a:r>
          </a:p>
          <a:p>
            <a:pPr marL="742950" indent="-742950">
              <a:buFont typeface="+mj-lt"/>
              <a:buAutoNum type="arabicPeriod"/>
            </a:pPr>
            <a:r>
              <a:rPr lang="en-US" sz="3000" dirty="0" smtClean="0"/>
              <a:t>Peer Review </a:t>
            </a:r>
            <a:endParaRPr lang="en-US" sz="3000" dirty="0"/>
          </a:p>
        </p:txBody>
      </p:sp>
      <p:sp>
        <p:nvSpPr>
          <p:cNvPr id="4" name="Date Placeholder 3"/>
          <p:cNvSpPr>
            <a:spLocks noGrp="1"/>
          </p:cNvSpPr>
          <p:nvPr>
            <p:ph type="dt" sz="half" idx="10"/>
          </p:nvPr>
        </p:nvSpPr>
        <p:spPr/>
        <p:txBody>
          <a:bodyPr/>
          <a:lstStyle/>
          <a:p>
            <a:fld id="{D4EB0FDC-B7C2-4FBB-98E7-61EE3ADDCC54}" type="datetime1">
              <a:rPr lang="en-US" smtClean="0"/>
              <a:pPr/>
              <a:t>10/9/2012</a:t>
            </a:fld>
            <a:endParaRPr lang="en-US"/>
          </a:p>
        </p:txBody>
      </p:sp>
      <p:sp>
        <p:nvSpPr>
          <p:cNvPr id="5" name="Slide Number Placeholder 4"/>
          <p:cNvSpPr>
            <a:spLocks noGrp="1"/>
          </p:cNvSpPr>
          <p:nvPr>
            <p:ph type="sldNum" sz="quarter" idx="12"/>
          </p:nvPr>
        </p:nvSpPr>
        <p:spPr/>
        <p:txBody>
          <a:bodyPr/>
          <a:lstStyle/>
          <a:p>
            <a:fld id="{33494341-DCB7-488C-84DB-93146124449C}"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of Phase II Grant</a:t>
            </a:r>
            <a:endParaRPr lang="en-US" dirty="0"/>
          </a:p>
        </p:txBody>
      </p:sp>
      <p:sp>
        <p:nvSpPr>
          <p:cNvPr id="3" name="Content Placeholder 2"/>
          <p:cNvSpPr>
            <a:spLocks noGrp="1"/>
          </p:cNvSpPr>
          <p:nvPr>
            <p:ph idx="1"/>
          </p:nvPr>
        </p:nvSpPr>
        <p:spPr>
          <a:xfrm>
            <a:off x="228600" y="1219200"/>
            <a:ext cx="8610600" cy="5029200"/>
          </a:xfrm>
        </p:spPr>
        <p:txBody>
          <a:bodyPr>
            <a:noAutofit/>
          </a:bodyPr>
          <a:lstStyle/>
          <a:p>
            <a:pPr marL="514350" indent="-514350">
              <a:buNone/>
            </a:pPr>
            <a:r>
              <a:rPr lang="en-US" sz="2800" dirty="0" smtClean="0"/>
              <a:t>1. Finalize Security Enhancement Methodology</a:t>
            </a:r>
          </a:p>
          <a:p>
            <a:pPr marL="514350" indent="-514350">
              <a:buAutoNum type="arabicPeriod"/>
            </a:pPr>
            <a:endParaRPr lang="en-US" sz="2800" dirty="0" smtClean="0"/>
          </a:p>
          <a:p>
            <a:pPr marL="514350" indent="-514350">
              <a:buNone/>
            </a:pPr>
            <a:r>
              <a:rPr lang="en-US" sz="2800" dirty="0" smtClean="0"/>
              <a:t>2. Finalize RAMCAP Risk Assessment Methodology</a:t>
            </a:r>
          </a:p>
          <a:p>
            <a:pPr marL="514350" indent="-514350">
              <a:buNone/>
            </a:pPr>
            <a:endParaRPr lang="en-US" sz="2800" dirty="0" smtClean="0"/>
          </a:p>
          <a:p>
            <a:pPr marL="514350" indent="-514350">
              <a:buNone/>
            </a:pPr>
            <a:r>
              <a:rPr lang="en-US" sz="2800" dirty="0" smtClean="0"/>
              <a:t>3. Develop Security Scoring Metrics</a:t>
            </a:r>
          </a:p>
          <a:p>
            <a:pPr marL="514350" indent="-514350">
              <a:buNone/>
            </a:pPr>
            <a:endParaRPr lang="en-US" sz="2800" dirty="0" smtClean="0"/>
          </a:p>
          <a:p>
            <a:pPr marL="514350" indent="-514350">
              <a:buNone/>
            </a:pPr>
            <a:r>
              <a:rPr lang="en-US" sz="2800" dirty="0" smtClean="0"/>
              <a:t>4. Consequence Estimation</a:t>
            </a:r>
          </a:p>
          <a:p>
            <a:pPr marL="514350" indent="-514350">
              <a:buNone/>
            </a:pPr>
            <a:endParaRPr lang="en-US" sz="2800" dirty="0" smtClean="0"/>
          </a:p>
          <a:p>
            <a:pPr marL="514350" indent="-514350">
              <a:buNone/>
            </a:pPr>
            <a:r>
              <a:rPr lang="en-US" sz="2800" dirty="0" smtClean="0"/>
              <a:t>5. Law Enforcement Review &amp; Comment</a:t>
            </a:r>
          </a:p>
          <a:p>
            <a:pPr marL="742950" indent="-742950">
              <a:buFont typeface="+mj-lt"/>
              <a:buAutoNum type="arabicPeriod"/>
            </a:pPr>
            <a:endParaRPr lang="en-US" sz="3000" dirty="0"/>
          </a:p>
        </p:txBody>
      </p:sp>
      <p:sp>
        <p:nvSpPr>
          <p:cNvPr id="4" name="Date Placeholder 3"/>
          <p:cNvSpPr>
            <a:spLocks noGrp="1"/>
          </p:cNvSpPr>
          <p:nvPr>
            <p:ph type="dt" sz="half" idx="10"/>
          </p:nvPr>
        </p:nvSpPr>
        <p:spPr/>
        <p:txBody>
          <a:bodyPr/>
          <a:lstStyle/>
          <a:p>
            <a:fld id="{371F111F-AC84-4A07-A697-8C6FD73DB90C}" type="datetime1">
              <a:rPr lang="en-US" smtClean="0"/>
              <a:pPr/>
              <a:t>10/9/2012</a:t>
            </a:fld>
            <a:endParaRPr lang="en-US"/>
          </a:p>
        </p:txBody>
      </p:sp>
      <p:sp>
        <p:nvSpPr>
          <p:cNvPr id="5" name="Slide Number Placeholder 4"/>
          <p:cNvSpPr>
            <a:spLocks noGrp="1"/>
          </p:cNvSpPr>
          <p:nvPr>
            <p:ph type="sldNum" sz="quarter" idx="12"/>
          </p:nvPr>
        </p:nvSpPr>
        <p:spPr/>
        <p:txBody>
          <a:bodyPr/>
          <a:lstStyle/>
          <a:p>
            <a:fld id="{33494341-DCB7-488C-84DB-93146124449C}" type="slidenum">
              <a:rPr lang="en-US" smtClean="0"/>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of Phase II Grant </a:t>
            </a:r>
            <a:r>
              <a:rPr lang="en-US" sz="2400" dirty="0" smtClean="0"/>
              <a:t>(cont’d)</a:t>
            </a:r>
            <a:endParaRPr lang="en-US" sz="2400" dirty="0"/>
          </a:p>
        </p:txBody>
      </p:sp>
      <p:sp>
        <p:nvSpPr>
          <p:cNvPr id="3" name="Content Placeholder 2"/>
          <p:cNvSpPr>
            <a:spLocks noGrp="1"/>
          </p:cNvSpPr>
          <p:nvPr>
            <p:ph idx="1"/>
          </p:nvPr>
        </p:nvSpPr>
        <p:spPr/>
        <p:txBody>
          <a:bodyPr>
            <a:normAutofit lnSpcReduction="10000"/>
          </a:bodyPr>
          <a:lstStyle/>
          <a:p>
            <a:pPr marL="514350" indent="-514350">
              <a:buNone/>
            </a:pPr>
            <a:r>
              <a:rPr lang="en-US" dirty="0" smtClean="0"/>
              <a:t>6. Regulator Review &amp; Comment</a:t>
            </a:r>
          </a:p>
          <a:p>
            <a:pPr marL="514350" indent="-514350">
              <a:buNone/>
            </a:pPr>
            <a:endParaRPr lang="en-US" dirty="0" smtClean="0"/>
          </a:p>
          <a:p>
            <a:pPr marL="514350" indent="-514350">
              <a:buNone/>
            </a:pPr>
            <a:r>
              <a:rPr lang="en-US" dirty="0" smtClean="0"/>
              <a:t>7. Web Site Containing Useful Information</a:t>
            </a:r>
          </a:p>
          <a:p>
            <a:pPr marL="514350" indent="-514350">
              <a:buNone/>
            </a:pPr>
            <a:endParaRPr lang="en-US" dirty="0" smtClean="0"/>
          </a:p>
          <a:p>
            <a:pPr marL="514350" indent="-514350">
              <a:buNone/>
            </a:pPr>
            <a:r>
              <a:rPr lang="en-US" dirty="0" smtClean="0"/>
              <a:t>8. Distribute &amp; Publicize Security Assessment Tools to all Interested Sites</a:t>
            </a:r>
          </a:p>
          <a:p>
            <a:pPr marL="514350" indent="-514350">
              <a:buNone/>
            </a:pPr>
            <a:endParaRPr lang="en-US" dirty="0" smtClean="0"/>
          </a:p>
          <a:p>
            <a:pPr marL="514350" indent="-514350">
              <a:buNone/>
            </a:pPr>
            <a:r>
              <a:rPr lang="en-US" dirty="0" smtClean="0"/>
              <a:t>9. Public Information &amp; Dissemination</a:t>
            </a:r>
          </a:p>
        </p:txBody>
      </p:sp>
      <p:sp>
        <p:nvSpPr>
          <p:cNvPr id="4" name="Date Placeholder 3"/>
          <p:cNvSpPr>
            <a:spLocks noGrp="1"/>
          </p:cNvSpPr>
          <p:nvPr>
            <p:ph type="dt" sz="half" idx="10"/>
          </p:nvPr>
        </p:nvSpPr>
        <p:spPr/>
        <p:txBody>
          <a:bodyPr/>
          <a:lstStyle/>
          <a:p>
            <a:fld id="{7784338B-EB3E-4698-84C2-B2898DE61D62}" type="datetime1">
              <a:rPr lang="en-US" smtClean="0"/>
              <a:pPr/>
              <a:t>10/9/2012</a:t>
            </a:fld>
            <a:endParaRPr lang="en-US"/>
          </a:p>
        </p:txBody>
      </p:sp>
      <p:sp>
        <p:nvSpPr>
          <p:cNvPr id="5" name="Slide Number Placeholder 4"/>
          <p:cNvSpPr>
            <a:spLocks noGrp="1"/>
          </p:cNvSpPr>
          <p:nvPr>
            <p:ph type="sldNum" sz="quarter" idx="12"/>
          </p:nvPr>
        </p:nvSpPr>
        <p:spPr/>
        <p:txBody>
          <a:bodyPr/>
          <a:lstStyle/>
          <a:p>
            <a:fld id="{33494341-DCB7-488C-84DB-93146124449C}"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are we?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In 2009, the Alfred P. Sloan Foundation contacted ASME . Sloan </a:t>
            </a:r>
            <a:r>
              <a:rPr lang="en-US" dirty="0" smtClean="0"/>
              <a:t>had </a:t>
            </a:r>
            <a:r>
              <a:rPr lang="en-US" dirty="0" smtClean="0"/>
              <a:t>been asked to investigate the risk of terrorist using an RDD* or  “dirty bomb”</a:t>
            </a:r>
          </a:p>
          <a:p>
            <a:r>
              <a:rPr lang="en-US" dirty="0" smtClean="0"/>
              <a:t>Sloan (Nov 2009) provided a grant to ASME-</a:t>
            </a:r>
            <a:r>
              <a:rPr lang="en-US" dirty="0" err="1" smtClean="0"/>
              <a:t>ITI</a:t>
            </a:r>
            <a:r>
              <a:rPr lang="en-US" dirty="0" smtClean="0"/>
              <a:t> to investigate the risk and determine how to reduce risk (Phase I)</a:t>
            </a:r>
          </a:p>
          <a:p>
            <a:r>
              <a:rPr lang="en-US" dirty="0" smtClean="0"/>
              <a:t>The Phase I report delivered Feb 2011</a:t>
            </a:r>
          </a:p>
          <a:p>
            <a:r>
              <a:rPr lang="en-US" dirty="0" smtClean="0"/>
              <a:t>Phase II grant awarded July 2011</a:t>
            </a:r>
          </a:p>
          <a:p>
            <a:r>
              <a:rPr lang="en-US" dirty="0" smtClean="0"/>
              <a:t>Phase </a:t>
            </a:r>
            <a:r>
              <a:rPr lang="en-US" smtClean="0"/>
              <a:t>II </a:t>
            </a:r>
            <a:r>
              <a:rPr lang="en-US" smtClean="0"/>
              <a:t>Deliverables </a:t>
            </a:r>
            <a:r>
              <a:rPr lang="en-US" dirty="0" smtClean="0"/>
              <a:t>December 31, 2012</a:t>
            </a:r>
          </a:p>
          <a:p>
            <a:pPr>
              <a:buNone/>
            </a:pPr>
            <a:endParaRPr lang="en-US" dirty="0" smtClean="0"/>
          </a:p>
          <a:p>
            <a:pPr>
              <a:buNone/>
            </a:pPr>
            <a:r>
              <a:rPr lang="en-US" dirty="0" smtClean="0"/>
              <a:t>*</a:t>
            </a:r>
            <a:r>
              <a:rPr lang="en-US" sz="2600" dirty="0" smtClean="0"/>
              <a:t>Radioactive Dispersion Device</a:t>
            </a:r>
            <a:endParaRPr lang="en-US" sz="2600" dirty="0"/>
          </a:p>
        </p:txBody>
      </p:sp>
      <p:sp>
        <p:nvSpPr>
          <p:cNvPr id="4" name="Date Placeholder 3"/>
          <p:cNvSpPr>
            <a:spLocks noGrp="1"/>
          </p:cNvSpPr>
          <p:nvPr>
            <p:ph type="dt" sz="half" idx="10"/>
          </p:nvPr>
        </p:nvSpPr>
        <p:spPr/>
        <p:txBody>
          <a:bodyPr/>
          <a:lstStyle/>
          <a:p>
            <a:fld id="{C6312FC8-E408-4AED-AD89-DF3B923FD240}" type="datetime1">
              <a:rPr lang="en-US" smtClean="0"/>
              <a:pPr/>
              <a:t>10/9/2012</a:t>
            </a:fld>
            <a:endParaRPr lang="en-US"/>
          </a:p>
        </p:txBody>
      </p:sp>
      <p:sp>
        <p:nvSpPr>
          <p:cNvPr id="5" name="Slide Number Placeholder 4"/>
          <p:cNvSpPr>
            <a:spLocks noGrp="1"/>
          </p:cNvSpPr>
          <p:nvPr>
            <p:ph type="sldNum" sz="quarter" idx="12"/>
          </p:nvPr>
        </p:nvSpPr>
        <p:spPr/>
        <p:txBody>
          <a:bodyPr/>
          <a:lstStyle/>
          <a:p>
            <a:fld id="{33494341-DCB7-488C-84DB-93146124449C}"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686800" cy="838200"/>
          </a:xfrm>
        </p:spPr>
        <p:txBody>
          <a:bodyPr>
            <a:noAutofit/>
          </a:bodyPr>
          <a:lstStyle/>
          <a:p>
            <a:r>
              <a:rPr lang="en-US" sz="2400" dirty="0" smtClean="0"/>
              <a:t>1.  Finalized Security Enhancement Methodology</a:t>
            </a:r>
            <a:endParaRPr lang="en-US" sz="2400" dirty="0"/>
          </a:p>
        </p:txBody>
      </p:sp>
      <p:sp>
        <p:nvSpPr>
          <p:cNvPr id="3" name="Content Placeholder 2"/>
          <p:cNvSpPr>
            <a:spLocks noGrp="1"/>
          </p:cNvSpPr>
          <p:nvPr>
            <p:ph idx="1"/>
          </p:nvPr>
        </p:nvSpPr>
        <p:spPr/>
        <p:txBody>
          <a:bodyPr>
            <a:normAutofit lnSpcReduction="10000"/>
          </a:bodyPr>
          <a:lstStyle/>
          <a:p>
            <a:r>
              <a:rPr lang="en-US" dirty="0" smtClean="0"/>
              <a:t>The initial security screening tool was revised and updated to incorporate comments and input from licensees, law enforcement and security consultants</a:t>
            </a:r>
            <a:br>
              <a:rPr lang="en-US" dirty="0" smtClean="0"/>
            </a:br>
            <a:endParaRPr lang="en-US" dirty="0" smtClean="0"/>
          </a:p>
          <a:p>
            <a:r>
              <a:rPr lang="en-US" dirty="0" smtClean="0"/>
              <a:t>After peer review and testing, this methodology will be distributed </a:t>
            </a:r>
            <a:r>
              <a:rPr lang="en-US" dirty="0" smtClean="0"/>
              <a:t>FREE to </a:t>
            </a:r>
            <a:r>
              <a:rPr lang="en-US" dirty="0" smtClean="0"/>
              <a:t>over 5,000 users on CD and can be downloaded by anyone who wishes to use it.</a:t>
            </a:r>
            <a:endParaRPr lang="en-US" dirty="0"/>
          </a:p>
        </p:txBody>
      </p:sp>
      <p:sp>
        <p:nvSpPr>
          <p:cNvPr id="4" name="Date Placeholder 3"/>
          <p:cNvSpPr>
            <a:spLocks noGrp="1"/>
          </p:cNvSpPr>
          <p:nvPr>
            <p:ph type="dt" sz="half" idx="10"/>
          </p:nvPr>
        </p:nvSpPr>
        <p:spPr/>
        <p:txBody>
          <a:bodyPr/>
          <a:lstStyle/>
          <a:p>
            <a:fld id="{30AC41DA-540A-4E4D-BFD4-603BB5CB4A99}" type="datetime1">
              <a:rPr lang="en-US" smtClean="0"/>
              <a:pPr/>
              <a:t>10/9/2012</a:t>
            </a:fld>
            <a:endParaRPr lang="en-US"/>
          </a:p>
        </p:txBody>
      </p:sp>
      <p:sp>
        <p:nvSpPr>
          <p:cNvPr id="5" name="Slide Number Placeholder 4"/>
          <p:cNvSpPr>
            <a:spLocks noGrp="1"/>
          </p:cNvSpPr>
          <p:nvPr>
            <p:ph type="sldNum" sz="quarter" idx="12"/>
          </p:nvPr>
        </p:nvSpPr>
        <p:spPr/>
        <p:txBody>
          <a:bodyPr/>
          <a:lstStyle/>
          <a:p>
            <a:fld id="{33494341-DCB7-488C-84DB-93146124449C}"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686800" cy="838200"/>
          </a:xfrm>
        </p:spPr>
        <p:txBody>
          <a:bodyPr>
            <a:noAutofit/>
          </a:bodyPr>
          <a:lstStyle/>
          <a:p>
            <a:r>
              <a:rPr lang="en-US" sz="2400" dirty="0" smtClean="0"/>
              <a:t>2. Finalize RAMCAP risk Assessment Methodology</a:t>
            </a:r>
            <a:endParaRPr lang="en-US" sz="2400" dirty="0"/>
          </a:p>
        </p:txBody>
      </p:sp>
      <p:sp>
        <p:nvSpPr>
          <p:cNvPr id="3" name="Content Placeholder 2"/>
          <p:cNvSpPr>
            <a:spLocks noGrp="1"/>
          </p:cNvSpPr>
          <p:nvPr>
            <p:ph idx="1"/>
          </p:nvPr>
        </p:nvSpPr>
        <p:spPr/>
        <p:txBody>
          <a:bodyPr>
            <a:normAutofit/>
          </a:bodyPr>
          <a:lstStyle/>
          <a:p>
            <a:r>
              <a:rPr lang="en-US" dirty="0" smtClean="0"/>
              <a:t>The RAMCAP risk methodology has been updated.  Additional work is needed to better define consequences and metrics for site assessment scoring.</a:t>
            </a:r>
          </a:p>
          <a:p>
            <a:r>
              <a:rPr lang="en-US" dirty="0" smtClean="0"/>
              <a:t>Law enforcement input is needed to quantify values for probability of success and interdiction.</a:t>
            </a:r>
          </a:p>
        </p:txBody>
      </p:sp>
      <p:sp>
        <p:nvSpPr>
          <p:cNvPr id="4" name="Date Placeholder 3"/>
          <p:cNvSpPr>
            <a:spLocks noGrp="1"/>
          </p:cNvSpPr>
          <p:nvPr>
            <p:ph type="dt" sz="half" idx="10"/>
          </p:nvPr>
        </p:nvSpPr>
        <p:spPr/>
        <p:txBody>
          <a:bodyPr/>
          <a:lstStyle/>
          <a:p>
            <a:fld id="{C9FE17BC-73A0-4202-98AE-8F1BA0D057AF}" type="datetime1">
              <a:rPr lang="en-US" smtClean="0"/>
              <a:pPr/>
              <a:t>10/9/2012</a:t>
            </a:fld>
            <a:endParaRPr lang="en-US"/>
          </a:p>
        </p:txBody>
      </p:sp>
      <p:sp>
        <p:nvSpPr>
          <p:cNvPr id="5" name="Slide Number Placeholder 4"/>
          <p:cNvSpPr>
            <a:spLocks noGrp="1"/>
          </p:cNvSpPr>
          <p:nvPr>
            <p:ph type="sldNum" sz="quarter" idx="12"/>
          </p:nvPr>
        </p:nvSpPr>
        <p:spPr/>
        <p:txBody>
          <a:bodyPr/>
          <a:lstStyle/>
          <a:p>
            <a:fld id="{33494341-DCB7-488C-84DB-93146124449C}"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686800" cy="838200"/>
          </a:xfrm>
        </p:spPr>
        <p:txBody>
          <a:bodyPr>
            <a:normAutofit/>
          </a:bodyPr>
          <a:lstStyle/>
          <a:p>
            <a:r>
              <a:rPr lang="en-US" sz="2400" dirty="0" smtClean="0"/>
              <a:t>3.  Developed Security Scoring Metrics</a:t>
            </a:r>
            <a:endParaRPr lang="en-US" sz="2400" dirty="0"/>
          </a:p>
        </p:txBody>
      </p:sp>
      <p:sp>
        <p:nvSpPr>
          <p:cNvPr id="3" name="Content Placeholder 2"/>
          <p:cNvSpPr>
            <a:spLocks noGrp="1"/>
          </p:cNvSpPr>
          <p:nvPr>
            <p:ph idx="1"/>
          </p:nvPr>
        </p:nvSpPr>
        <p:spPr/>
        <p:txBody>
          <a:bodyPr/>
          <a:lstStyle/>
          <a:p>
            <a:r>
              <a:rPr lang="en-US" dirty="0" smtClean="0"/>
              <a:t>Scoring metrics were developed that provide a metrics for comparing a site against a “standard” score</a:t>
            </a:r>
            <a:br>
              <a:rPr lang="en-US" dirty="0" smtClean="0"/>
            </a:br>
            <a:endParaRPr lang="en-US" dirty="0" smtClean="0"/>
          </a:p>
          <a:p>
            <a:r>
              <a:rPr lang="en-US" dirty="0" smtClean="0"/>
              <a:t>Scoring depends upon the isotope and amount stored. Not limited to NRC levels for dangerous quantities</a:t>
            </a:r>
            <a:endParaRPr lang="en-US" dirty="0"/>
          </a:p>
        </p:txBody>
      </p:sp>
      <p:sp>
        <p:nvSpPr>
          <p:cNvPr id="4" name="Date Placeholder 3"/>
          <p:cNvSpPr>
            <a:spLocks noGrp="1"/>
          </p:cNvSpPr>
          <p:nvPr>
            <p:ph type="dt" sz="half" idx="10"/>
          </p:nvPr>
        </p:nvSpPr>
        <p:spPr/>
        <p:txBody>
          <a:bodyPr/>
          <a:lstStyle/>
          <a:p>
            <a:fld id="{63C40ACE-05A1-45BB-9175-46CE2EE06539}" type="datetime1">
              <a:rPr lang="en-US" smtClean="0"/>
              <a:pPr/>
              <a:t>10/9/2012</a:t>
            </a:fld>
            <a:endParaRPr lang="en-US"/>
          </a:p>
        </p:txBody>
      </p:sp>
      <p:sp>
        <p:nvSpPr>
          <p:cNvPr id="5" name="Slide Number Placeholder 4"/>
          <p:cNvSpPr>
            <a:spLocks noGrp="1"/>
          </p:cNvSpPr>
          <p:nvPr>
            <p:ph type="sldNum" sz="quarter" idx="12"/>
          </p:nvPr>
        </p:nvSpPr>
        <p:spPr/>
        <p:txBody>
          <a:bodyPr/>
          <a:lstStyle/>
          <a:p>
            <a:fld id="{33494341-DCB7-488C-84DB-93146124449C}"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686800" cy="838200"/>
          </a:xfrm>
        </p:spPr>
        <p:txBody>
          <a:bodyPr>
            <a:normAutofit/>
          </a:bodyPr>
          <a:lstStyle/>
          <a:p>
            <a:r>
              <a:rPr lang="en-US" sz="2400" dirty="0" smtClean="0"/>
              <a:t>4.  Consequence Estimation</a:t>
            </a:r>
            <a:endParaRPr lang="en-US" sz="2400" dirty="0"/>
          </a:p>
        </p:txBody>
      </p:sp>
      <p:sp>
        <p:nvSpPr>
          <p:cNvPr id="3" name="Content Placeholder 2"/>
          <p:cNvSpPr>
            <a:spLocks noGrp="1"/>
          </p:cNvSpPr>
          <p:nvPr>
            <p:ph idx="1"/>
          </p:nvPr>
        </p:nvSpPr>
        <p:spPr/>
        <p:txBody>
          <a:bodyPr>
            <a:normAutofit/>
          </a:bodyPr>
          <a:lstStyle/>
          <a:p>
            <a:r>
              <a:rPr lang="en-US" dirty="0" smtClean="0"/>
              <a:t>Work is needed to provide better estimates for consequences of terrorist events</a:t>
            </a:r>
          </a:p>
          <a:p>
            <a:r>
              <a:rPr lang="en-US" dirty="0" smtClean="0"/>
              <a:t>Consequence ranges are necessary to estimate overall risk</a:t>
            </a:r>
          </a:p>
          <a:p>
            <a:r>
              <a:rPr lang="en-US" dirty="0" smtClean="0"/>
              <a:t>Estimates should include primary (target) and secondary (cascading) damages, casualties, and economic  impact</a:t>
            </a:r>
          </a:p>
          <a:p>
            <a:r>
              <a:rPr lang="en-US" dirty="0" smtClean="0"/>
              <a:t>Psychological effects not currently included</a:t>
            </a:r>
            <a:endParaRPr lang="en-US" dirty="0"/>
          </a:p>
        </p:txBody>
      </p:sp>
      <p:sp>
        <p:nvSpPr>
          <p:cNvPr id="4" name="Date Placeholder 3"/>
          <p:cNvSpPr>
            <a:spLocks noGrp="1"/>
          </p:cNvSpPr>
          <p:nvPr>
            <p:ph type="dt" sz="half" idx="10"/>
          </p:nvPr>
        </p:nvSpPr>
        <p:spPr/>
        <p:txBody>
          <a:bodyPr/>
          <a:lstStyle/>
          <a:p>
            <a:fld id="{E6646AB1-2D33-4280-9D4C-6B29F9FC8692}" type="datetime1">
              <a:rPr lang="en-US" smtClean="0"/>
              <a:pPr/>
              <a:t>10/9/2012</a:t>
            </a:fld>
            <a:endParaRPr lang="en-US"/>
          </a:p>
        </p:txBody>
      </p:sp>
      <p:sp>
        <p:nvSpPr>
          <p:cNvPr id="5" name="Slide Number Placeholder 4"/>
          <p:cNvSpPr>
            <a:spLocks noGrp="1"/>
          </p:cNvSpPr>
          <p:nvPr>
            <p:ph type="sldNum" sz="quarter" idx="12"/>
          </p:nvPr>
        </p:nvSpPr>
        <p:spPr/>
        <p:txBody>
          <a:bodyPr/>
          <a:lstStyle/>
          <a:p>
            <a:fld id="{33494341-DCB7-488C-84DB-93146124449C}"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5. Law Enforcement Review and Comment</a:t>
            </a:r>
            <a:endParaRPr lang="en-US" sz="2400" dirty="0"/>
          </a:p>
        </p:txBody>
      </p:sp>
      <p:sp>
        <p:nvSpPr>
          <p:cNvPr id="3" name="Content Placeholder 2"/>
          <p:cNvSpPr>
            <a:spLocks noGrp="1"/>
          </p:cNvSpPr>
          <p:nvPr>
            <p:ph idx="1"/>
          </p:nvPr>
        </p:nvSpPr>
        <p:spPr/>
        <p:txBody>
          <a:bodyPr/>
          <a:lstStyle/>
          <a:p>
            <a:pPr>
              <a:buNone/>
            </a:pPr>
            <a:r>
              <a:rPr lang="en-US" dirty="0" smtClean="0"/>
              <a:t>In progress</a:t>
            </a:r>
            <a:endParaRPr lang="en-US" dirty="0"/>
          </a:p>
        </p:txBody>
      </p:sp>
      <p:sp>
        <p:nvSpPr>
          <p:cNvPr id="4" name="Date Placeholder 3"/>
          <p:cNvSpPr>
            <a:spLocks noGrp="1"/>
          </p:cNvSpPr>
          <p:nvPr>
            <p:ph type="dt" sz="half" idx="10"/>
          </p:nvPr>
        </p:nvSpPr>
        <p:spPr/>
        <p:txBody>
          <a:bodyPr/>
          <a:lstStyle/>
          <a:p>
            <a:fld id="{7784338B-EB3E-4698-84C2-B2898DE61D62}" type="datetime1">
              <a:rPr lang="en-US" smtClean="0"/>
              <a:pPr/>
              <a:t>10/9/2012</a:t>
            </a:fld>
            <a:endParaRPr lang="en-US"/>
          </a:p>
        </p:txBody>
      </p:sp>
      <p:sp>
        <p:nvSpPr>
          <p:cNvPr id="5" name="Slide Number Placeholder 4"/>
          <p:cNvSpPr>
            <a:spLocks noGrp="1"/>
          </p:cNvSpPr>
          <p:nvPr>
            <p:ph type="sldNum" sz="quarter" idx="12"/>
          </p:nvPr>
        </p:nvSpPr>
        <p:spPr/>
        <p:txBody>
          <a:bodyPr/>
          <a:lstStyle/>
          <a:p>
            <a:fld id="{33494341-DCB7-488C-84DB-93146124449C}"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686800" cy="838200"/>
          </a:xfrm>
        </p:spPr>
        <p:txBody>
          <a:bodyPr>
            <a:normAutofit/>
          </a:bodyPr>
          <a:lstStyle/>
          <a:p>
            <a:r>
              <a:rPr lang="en-US" sz="2400" dirty="0" smtClean="0"/>
              <a:t>6.  Regulator Review and Comment</a:t>
            </a:r>
            <a:endParaRPr lang="en-US" sz="2400" dirty="0"/>
          </a:p>
        </p:txBody>
      </p:sp>
      <p:sp>
        <p:nvSpPr>
          <p:cNvPr id="3" name="Content Placeholder 2"/>
          <p:cNvSpPr>
            <a:spLocks noGrp="1"/>
          </p:cNvSpPr>
          <p:nvPr>
            <p:ph idx="1"/>
          </p:nvPr>
        </p:nvSpPr>
        <p:spPr/>
        <p:txBody>
          <a:bodyPr>
            <a:normAutofit/>
          </a:bodyPr>
          <a:lstStyle/>
          <a:p>
            <a:r>
              <a:rPr lang="en-US" dirty="0" smtClean="0"/>
              <a:t>We are providing the materials developed in Phase II to regulators for review and comment</a:t>
            </a:r>
          </a:p>
          <a:p>
            <a:r>
              <a:rPr lang="en-US" dirty="0" smtClean="0"/>
              <a:t>Agencies include:</a:t>
            </a:r>
          </a:p>
          <a:p>
            <a:pPr lvl="1"/>
            <a:r>
              <a:rPr lang="en-US" dirty="0" smtClean="0"/>
              <a:t>NRC</a:t>
            </a:r>
            <a:endParaRPr lang="en-US" dirty="0"/>
          </a:p>
          <a:p>
            <a:pPr lvl="1"/>
            <a:r>
              <a:rPr lang="en-US" dirty="0" smtClean="0"/>
              <a:t>Federal agencies: FBI, DHS</a:t>
            </a:r>
          </a:p>
          <a:p>
            <a:pPr lvl="1"/>
            <a:r>
              <a:rPr lang="en-US" dirty="0" smtClean="0"/>
              <a:t>Agreement States</a:t>
            </a:r>
          </a:p>
          <a:p>
            <a:pPr lvl="1"/>
            <a:r>
              <a:rPr lang="en-US" dirty="0" smtClean="0"/>
              <a:t>Local law enforcement agencies</a:t>
            </a:r>
          </a:p>
        </p:txBody>
      </p:sp>
      <p:sp>
        <p:nvSpPr>
          <p:cNvPr id="4" name="Date Placeholder 3"/>
          <p:cNvSpPr>
            <a:spLocks noGrp="1"/>
          </p:cNvSpPr>
          <p:nvPr>
            <p:ph type="dt" sz="half" idx="10"/>
          </p:nvPr>
        </p:nvSpPr>
        <p:spPr/>
        <p:txBody>
          <a:bodyPr/>
          <a:lstStyle/>
          <a:p>
            <a:fld id="{662A1B6C-2778-4A62-B0F9-2D779E358EAD}" type="datetime1">
              <a:rPr lang="en-US" smtClean="0"/>
              <a:pPr/>
              <a:t>10/9/2012</a:t>
            </a:fld>
            <a:endParaRPr lang="en-US"/>
          </a:p>
        </p:txBody>
      </p:sp>
      <p:sp>
        <p:nvSpPr>
          <p:cNvPr id="5" name="Slide Number Placeholder 4"/>
          <p:cNvSpPr>
            <a:spLocks noGrp="1"/>
          </p:cNvSpPr>
          <p:nvPr>
            <p:ph type="sldNum" sz="quarter" idx="12"/>
          </p:nvPr>
        </p:nvSpPr>
        <p:spPr/>
        <p:txBody>
          <a:bodyPr/>
          <a:lstStyle/>
          <a:p>
            <a:fld id="{33494341-DCB7-488C-84DB-93146124449C}" type="slidenum">
              <a:rPr lang="en-US" smtClean="0"/>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686800" cy="838200"/>
          </a:xfrm>
        </p:spPr>
        <p:txBody>
          <a:bodyPr>
            <a:normAutofit/>
          </a:bodyPr>
          <a:lstStyle/>
          <a:p>
            <a:r>
              <a:rPr lang="en-US" sz="2400" dirty="0" smtClean="0"/>
              <a:t>7.  Web Site Containing Useful Information</a:t>
            </a:r>
            <a:endParaRPr lang="en-US" sz="2400" dirty="0"/>
          </a:p>
        </p:txBody>
      </p:sp>
      <p:sp>
        <p:nvSpPr>
          <p:cNvPr id="3" name="Content Placeholder 2"/>
          <p:cNvSpPr>
            <a:spLocks noGrp="1"/>
          </p:cNvSpPr>
          <p:nvPr>
            <p:ph idx="1"/>
          </p:nvPr>
        </p:nvSpPr>
        <p:spPr/>
        <p:txBody>
          <a:bodyPr/>
          <a:lstStyle/>
          <a:p>
            <a:r>
              <a:rPr lang="en-US" dirty="0" smtClean="0"/>
              <a:t>A web site has been developed that provides useful information such as:</a:t>
            </a:r>
          </a:p>
          <a:p>
            <a:pPr lvl="1"/>
            <a:r>
              <a:rPr lang="en-US" dirty="0" smtClean="0"/>
              <a:t>Background and introduction materials</a:t>
            </a:r>
          </a:p>
          <a:p>
            <a:pPr lvl="1"/>
            <a:r>
              <a:rPr lang="en-US" dirty="0" smtClean="0"/>
              <a:t>Screening and assessment tools</a:t>
            </a:r>
          </a:p>
          <a:p>
            <a:pPr lvl="1"/>
            <a:r>
              <a:rPr lang="en-US" dirty="0" smtClean="0"/>
              <a:t>Reports and source materials</a:t>
            </a:r>
          </a:p>
          <a:p>
            <a:pPr lvl="1"/>
            <a:r>
              <a:rPr lang="en-US" dirty="0" smtClean="0"/>
              <a:t>Media contacts</a:t>
            </a:r>
          </a:p>
          <a:p>
            <a:pPr lvl="1"/>
            <a:r>
              <a:rPr lang="en-US" dirty="0" smtClean="0"/>
              <a:t>Contact information for agencies and regulators</a:t>
            </a:r>
          </a:p>
          <a:p>
            <a:pPr lvl="1">
              <a:buNone/>
            </a:pPr>
            <a:r>
              <a:rPr lang="en-US" dirty="0" smtClean="0"/>
              <a:t>Go to: </a:t>
            </a:r>
            <a:r>
              <a:rPr lang="en-US" u="sng" dirty="0" smtClean="0"/>
              <a:t>www.SecureRAM.com</a:t>
            </a:r>
            <a:endParaRPr lang="en-US" u="sng" dirty="0"/>
          </a:p>
        </p:txBody>
      </p:sp>
      <p:sp>
        <p:nvSpPr>
          <p:cNvPr id="4" name="Date Placeholder 3"/>
          <p:cNvSpPr>
            <a:spLocks noGrp="1"/>
          </p:cNvSpPr>
          <p:nvPr>
            <p:ph type="dt" sz="half" idx="10"/>
          </p:nvPr>
        </p:nvSpPr>
        <p:spPr/>
        <p:txBody>
          <a:bodyPr/>
          <a:lstStyle/>
          <a:p>
            <a:fld id="{8D8D3ACE-CD77-4891-B712-0E2F11433D37}" type="datetime1">
              <a:rPr lang="en-US" smtClean="0"/>
              <a:pPr/>
              <a:t>10/9/2012</a:t>
            </a:fld>
            <a:endParaRPr lang="en-US"/>
          </a:p>
        </p:txBody>
      </p:sp>
      <p:sp>
        <p:nvSpPr>
          <p:cNvPr id="5" name="Slide Number Placeholder 4"/>
          <p:cNvSpPr>
            <a:spLocks noGrp="1"/>
          </p:cNvSpPr>
          <p:nvPr>
            <p:ph type="sldNum" sz="quarter" idx="12"/>
          </p:nvPr>
        </p:nvSpPr>
        <p:spPr/>
        <p:txBody>
          <a:bodyPr/>
          <a:lstStyle/>
          <a:p>
            <a:fld id="{33494341-DCB7-488C-84DB-93146124449C}" type="slidenum">
              <a:rPr lang="en-US" smtClean="0"/>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686800" cy="914400"/>
          </a:xfrm>
        </p:spPr>
        <p:txBody>
          <a:bodyPr>
            <a:noAutofit/>
          </a:bodyPr>
          <a:lstStyle/>
          <a:p>
            <a:r>
              <a:rPr lang="en-US" sz="2400" dirty="0" smtClean="0"/>
              <a:t>8.  Distribute &amp; Publicize Tools</a:t>
            </a:r>
            <a:endParaRPr lang="en-US" sz="2400" dirty="0"/>
          </a:p>
        </p:txBody>
      </p:sp>
      <p:sp>
        <p:nvSpPr>
          <p:cNvPr id="3" name="Content Placeholder 2"/>
          <p:cNvSpPr>
            <a:spLocks noGrp="1"/>
          </p:cNvSpPr>
          <p:nvPr>
            <p:ph idx="1"/>
          </p:nvPr>
        </p:nvSpPr>
        <p:spPr/>
        <p:txBody>
          <a:bodyPr>
            <a:normAutofit/>
          </a:bodyPr>
          <a:lstStyle/>
          <a:p>
            <a:r>
              <a:rPr lang="en-US" dirty="0" smtClean="0"/>
              <a:t>Assessment tools are provided </a:t>
            </a:r>
            <a:r>
              <a:rPr lang="en-US" dirty="0" smtClean="0"/>
              <a:t>FREE </a:t>
            </a:r>
            <a:r>
              <a:rPr lang="en-US" dirty="0" smtClean="0"/>
              <a:t>to all MIAN sites</a:t>
            </a:r>
          </a:p>
          <a:p>
            <a:endParaRPr lang="en-US" dirty="0" smtClean="0"/>
          </a:p>
          <a:p>
            <a:r>
              <a:rPr lang="en-US" dirty="0" smtClean="0"/>
              <a:t>We will continue to work to increase awareness of the Security Assessment tools and encourage voluntary participation</a:t>
            </a:r>
            <a:br>
              <a:rPr lang="en-US" dirty="0" smtClean="0"/>
            </a:br>
            <a:endParaRPr lang="en-US" dirty="0" smtClean="0"/>
          </a:p>
          <a:p>
            <a:endParaRPr lang="en-US" dirty="0" smtClean="0"/>
          </a:p>
          <a:p>
            <a:pPr>
              <a:buNone/>
            </a:pPr>
            <a:endParaRPr lang="en-US" dirty="0"/>
          </a:p>
        </p:txBody>
      </p:sp>
      <p:sp>
        <p:nvSpPr>
          <p:cNvPr id="4" name="Date Placeholder 3"/>
          <p:cNvSpPr>
            <a:spLocks noGrp="1"/>
          </p:cNvSpPr>
          <p:nvPr>
            <p:ph type="dt" sz="half" idx="10"/>
          </p:nvPr>
        </p:nvSpPr>
        <p:spPr/>
        <p:txBody>
          <a:bodyPr/>
          <a:lstStyle/>
          <a:p>
            <a:fld id="{E553A7DF-8F4C-4CDA-B6A0-286D055C5182}" type="datetime1">
              <a:rPr lang="en-US" smtClean="0"/>
              <a:pPr/>
              <a:t>10/9/2012</a:t>
            </a:fld>
            <a:endParaRPr lang="en-US"/>
          </a:p>
        </p:txBody>
      </p:sp>
      <p:sp>
        <p:nvSpPr>
          <p:cNvPr id="5" name="Slide Number Placeholder 4"/>
          <p:cNvSpPr>
            <a:spLocks noGrp="1"/>
          </p:cNvSpPr>
          <p:nvPr>
            <p:ph type="sldNum" sz="quarter" idx="12"/>
          </p:nvPr>
        </p:nvSpPr>
        <p:spPr/>
        <p:txBody>
          <a:bodyPr/>
          <a:lstStyle/>
          <a:p>
            <a:fld id="{33494341-DCB7-488C-84DB-93146124449C}" type="slidenum">
              <a:rPr lang="en-US" smtClean="0"/>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686800" cy="838200"/>
          </a:xfrm>
        </p:spPr>
        <p:txBody>
          <a:bodyPr>
            <a:noAutofit/>
          </a:bodyPr>
          <a:lstStyle/>
          <a:p>
            <a:r>
              <a:rPr lang="en-US" sz="2400" dirty="0" smtClean="0"/>
              <a:t>9.  Public Information &amp; Dissemination</a:t>
            </a:r>
            <a:endParaRPr lang="en-US" sz="2400" dirty="0"/>
          </a:p>
        </p:txBody>
      </p:sp>
      <p:sp>
        <p:nvSpPr>
          <p:cNvPr id="3" name="Content Placeholder 2"/>
          <p:cNvSpPr>
            <a:spLocks noGrp="1"/>
          </p:cNvSpPr>
          <p:nvPr>
            <p:ph idx="1"/>
          </p:nvPr>
        </p:nvSpPr>
        <p:spPr/>
        <p:txBody>
          <a:bodyPr/>
          <a:lstStyle/>
          <a:p>
            <a:pPr>
              <a:buNone/>
            </a:pPr>
            <a:r>
              <a:rPr lang="en-US" b="1" dirty="0" smtClean="0"/>
              <a:t>Goals</a:t>
            </a:r>
          </a:p>
          <a:p>
            <a:r>
              <a:rPr lang="en-US" dirty="0" smtClean="0"/>
              <a:t> </a:t>
            </a:r>
            <a:r>
              <a:rPr lang="en-US" u="sng" dirty="0" smtClean="0"/>
              <a:t>Increase public awareness </a:t>
            </a:r>
            <a:r>
              <a:rPr lang="en-US" dirty="0" smtClean="0"/>
              <a:t>of the possibility of the risk of terrorist events using radioactive materials </a:t>
            </a:r>
          </a:p>
          <a:p>
            <a:r>
              <a:rPr lang="en-US" u="sng" dirty="0" smtClean="0"/>
              <a:t>Reduce risk </a:t>
            </a:r>
            <a:r>
              <a:rPr lang="en-US" dirty="0" smtClean="0"/>
              <a:t>by increasing understanding and lowering the fear of an event</a:t>
            </a:r>
          </a:p>
          <a:p>
            <a:r>
              <a:rPr lang="en-US" u="sng" dirty="0" smtClean="0"/>
              <a:t>Discourage news media </a:t>
            </a:r>
            <a:r>
              <a:rPr lang="en-US" dirty="0" smtClean="0"/>
              <a:t>from overreacting should an event occur</a:t>
            </a:r>
          </a:p>
          <a:p>
            <a:endParaRPr lang="en-US" dirty="0"/>
          </a:p>
        </p:txBody>
      </p:sp>
      <p:sp>
        <p:nvSpPr>
          <p:cNvPr id="4" name="Date Placeholder 3"/>
          <p:cNvSpPr>
            <a:spLocks noGrp="1"/>
          </p:cNvSpPr>
          <p:nvPr>
            <p:ph type="dt" sz="half" idx="10"/>
          </p:nvPr>
        </p:nvSpPr>
        <p:spPr/>
        <p:txBody>
          <a:bodyPr/>
          <a:lstStyle/>
          <a:p>
            <a:fld id="{7FD4BD4B-F969-42F7-B650-44ECB8D6358E}" type="datetime1">
              <a:rPr lang="en-US" smtClean="0"/>
              <a:pPr/>
              <a:t>10/9/2012</a:t>
            </a:fld>
            <a:endParaRPr lang="en-US"/>
          </a:p>
        </p:txBody>
      </p:sp>
      <p:sp>
        <p:nvSpPr>
          <p:cNvPr id="5" name="Slide Number Placeholder 4"/>
          <p:cNvSpPr>
            <a:spLocks noGrp="1"/>
          </p:cNvSpPr>
          <p:nvPr>
            <p:ph type="sldNum" sz="quarter" idx="12"/>
          </p:nvPr>
        </p:nvSpPr>
        <p:spPr/>
        <p:txBody>
          <a:bodyPr/>
          <a:lstStyle/>
          <a:p>
            <a:fld id="{33494341-DCB7-488C-84DB-93146124449C}" type="slidenum">
              <a:rPr lang="en-US" smtClean="0"/>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686800" cy="838200"/>
          </a:xfrm>
        </p:spPr>
        <p:txBody>
          <a:bodyPr>
            <a:normAutofit/>
          </a:bodyPr>
          <a:lstStyle/>
          <a:p>
            <a:r>
              <a:rPr lang="en-US" sz="2400" dirty="0" smtClean="0"/>
              <a:t>Additional Resources</a:t>
            </a:r>
            <a:endParaRPr lang="en-US" sz="2400" dirty="0"/>
          </a:p>
        </p:txBody>
      </p:sp>
      <p:sp>
        <p:nvSpPr>
          <p:cNvPr id="3" name="Content Placeholder 2"/>
          <p:cNvSpPr>
            <a:spLocks noGrp="1"/>
          </p:cNvSpPr>
          <p:nvPr>
            <p:ph idx="1"/>
          </p:nvPr>
        </p:nvSpPr>
        <p:spPr>
          <a:xfrm>
            <a:off x="228600" y="1554162"/>
            <a:ext cx="8763000" cy="4525963"/>
          </a:xfrm>
        </p:spPr>
        <p:txBody>
          <a:bodyPr>
            <a:normAutofit/>
          </a:bodyPr>
          <a:lstStyle/>
          <a:p>
            <a:r>
              <a:rPr lang="en-US" dirty="0" smtClean="0"/>
              <a:t>www.SecureRAM.com   </a:t>
            </a:r>
            <a:br>
              <a:rPr lang="en-US" dirty="0" smtClean="0"/>
            </a:br>
            <a:endParaRPr lang="en-US" sz="2400" dirty="0" smtClean="0"/>
          </a:p>
          <a:p>
            <a:r>
              <a:rPr lang="en-US" dirty="0" smtClean="0"/>
              <a:t>Book</a:t>
            </a:r>
            <a:r>
              <a:rPr lang="en-US" sz="2800" dirty="0" smtClean="0"/>
              <a:t>: “</a:t>
            </a:r>
            <a:r>
              <a:rPr lang="en-US" sz="2800" i="1" dirty="0" smtClean="0"/>
              <a:t>The Terrorist Effect-Weapons of Mass Disruption-The Danger of Nuclear Terrorism” </a:t>
            </a:r>
            <a:r>
              <a:rPr lang="en-US" sz="2800" dirty="0" smtClean="0"/>
              <a:t>(Jones &amp; Haygood); Available on Amazon, Barnes &amp; Noble, etc. ISBN </a:t>
            </a:r>
            <a:r>
              <a:rPr lang="en-US" sz="2800" dirty="0" smtClean="0"/>
              <a:t> 978-1-4620-3932-6 </a:t>
            </a:r>
            <a:r>
              <a:rPr lang="en-US" dirty="0" smtClean="0"/>
              <a:t/>
            </a:r>
            <a:br>
              <a:rPr lang="en-US" dirty="0" smtClean="0"/>
            </a:br>
            <a:endParaRPr lang="en-US" sz="2400" dirty="0" smtClean="0"/>
          </a:p>
          <a:p>
            <a:r>
              <a:rPr lang="en-US" dirty="0" smtClean="0"/>
              <a:t>Speakers Bureau to interface with media: under development</a:t>
            </a:r>
            <a:endParaRPr lang="en-US" dirty="0"/>
          </a:p>
        </p:txBody>
      </p:sp>
      <p:sp>
        <p:nvSpPr>
          <p:cNvPr id="4" name="Date Placeholder 3"/>
          <p:cNvSpPr>
            <a:spLocks noGrp="1"/>
          </p:cNvSpPr>
          <p:nvPr>
            <p:ph type="dt" sz="half" idx="10"/>
          </p:nvPr>
        </p:nvSpPr>
        <p:spPr/>
        <p:txBody>
          <a:bodyPr/>
          <a:lstStyle/>
          <a:p>
            <a:fld id="{63CE3A27-A09E-450C-B48D-DCAD8866678F}" type="datetime1">
              <a:rPr lang="en-US" smtClean="0"/>
              <a:pPr/>
              <a:t>10/9/2012</a:t>
            </a:fld>
            <a:endParaRPr lang="en-US"/>
          </a:p>
        </p:txBody>
      </p:sp>
      <p:sp>
        <p:nvSpPr>
          <p:cNvPr id="5" name="Slide Number Placeholder 4"/>
          <p:cNvSpPr>
            <a:spLocks noGrp="1"/>
          </p:cNvSpPr>
          <p:nvPr>
            <p:ph type="sldNum" sz="quarter" idx="12"/>
          </p:nvPr>
        </p:nvSpPr>
        <p:spPr/>
        <p:txBody>
          <a:bodyPr/>
          <a:lstStyle/>
          <a:p>
            <a:fld id="{33494341-DCB7-488C-84DB-93146124449C}" type="slidenum">
              <a:rPr lang="en-US" smtClean="0"/>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MIAN?</a:t>
            </a:r>
            <a:endParaRPr lang="en-US" dirty="0"/>
          </a:p>
        </p:txBody>
      </p:sp>
      <p:sp>
        <p:nvSpPr>
          <p:cNvPr id="3" name="Content Placeholder 2"/>
          <p:cNvSpPr>
            <a:spLocks noGrp="1"/>
          </p:cNvSpPr>
          <p:nvPr>
            <p:ph idx="1"/>
          </p:nvPr>
        </p:nvSpPr>
        <p:spPr/>
        <p:txBody>
          <a:bodyPr>
            <a:noAutofit/>
          </a:bodyPr>
          <a:lstStyle/>
          <a:p>
            <a:r>
              <a:rPr lang="en-US" sz="3300" dirty="0" smtClean="0"/>
              <a:t>MIAN is our abbreviation for </a:t>
            </a:r>
            <a:r>
              <a:rPr lang="en-US" sz="3300" b="1" u="sng" dirty="0" smtClean="0"/>
              <a:t>M</a:t>
            </a:r>
            <a:r>
              <a:rPr lang="en-US" sz="3300" dirty="0" smtClean="0"/>
              <a:t>edical, </a:t>
            </a:r>
            <a:r>
              <a:rPr lang="en-US" sz="3300" b="1" u="sng" dirty="0" smtClean="0"/>
              <a:t>I</a:t>
            </a:r>
            <a:r>
              <a:rPr lang="en-US" sz="3300" dirty="0" smtClean="0"/>
              <a:t>ndustrial and </a:t>
            </a:r>
            <a:r>
              <a:rPr lang="en-US" sz="3300" b="1" u="sng" dirty="0" smtClean="0"/>
              <a:t>A</a:t>
            </a:r>
            <a:r>
              <a:rPr lang="en-US" sz="3300" dirty="0" smtClean="0"/>
              <a:t>cademic </a:t>
            </a:r>
            <a:r>
              <a:rPr lang="en-US" sz="3300" b="1" u="sng" dirty="0" smtClean="0"/>
              <a:t>N</a:t>
            </a:r>
            <a:r>
              <a:rPr lang="en-US" sz="3300" dirty="0" smtClean="0"/>
              <a:t>uclear materials that could be exploited by terrorists</a:t>
            </a:r>
          </a:p>
          <a:p>
            <a:endParaRPr lang="en-US" sz="1400" dirty="0" smtClean="0"/>
          </a:p>
          <a:p>
            <a:r>
              <a:rPr lang="en-US" sz="3300" dirty="0" smtClean="0"/>
              <a:t>According to reliable sources there are over 25,000 sites in the United States that contain enough radioactive materials to cause serious consequences if obtained and deployed by terrorists</a:t>
            </a:r>
          </a:p>
        </p:txBody>
      </p:sp>
      <p:sp>
        <p:nvSpPr>
          <p:cNvPr id="4" name="Date Placeholder 3"/>
          <p:cNvSpPr>
            <a:spLocks noGrp="1"/>
          </p:cNvSpPr>
          <p:nvPr>
            <p:ph type="dt" sz="half" idx="10"/>
          </p:nvPr>
        </p:nvSpPr>
        <p:spPr/>
        <p:txBody>
          <a:bodyPr/>
          <a:lstStyle/>
          <a:p>
            <a:fld id="{E2909D56-1681-4C13-9172-23F2D767870C}" type="datetime1">
              <a:rPr lang="en-US" smtClean="0"/>
              <a:pPr/>
              <a:t>10/9/2012</a:t>
            </a:fld>
            <a:endParaRPr lang="en-US"/>
          </a:p>
        </p:txBody>
      </p:sp>
      <p:sp>
        <p:nvSpPr>
          <p:cNvPr id="5" name="Slide Number Placeholder 4"/>
          <p:cNvSpPr>
            <a:spLocks noGrp="1"/>
          </p:cNvSpPr>
          <p:nvPr>
            <p:ph type="sldNum" sz="quarter" idx="12"/>
          </p:nvPr>
        </p:nvSpPr>
        <p:spPr/>
        <p:txBody>
          <a:bodyPr/>
          <a:lstStyle/>
          <a:p>
            <a:fld id="{33494341-DCB7-488C-84DB-93146124449C}"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686800" cy="838200"/>
          </a:xfrm>
        </p:spPr>
        <p:txBody>
          <a:bodyPr>
            <a:normAutofit/>
          </a:bodyPr>
          <a:lstStyle/>
          <a:p>
            <a:r>
              <a:rPr lang="en-US" sz="2400" dirty="0" smtClean="0"/>
              <a:t>Contact Information</a:t>
            </a:r>
            <a:endParaRPr lang="en-US" sz="2400" dirty="0"/>
          </a:p>
        </p:txBody>
      </p:sp>
      <p:sp>
        <p:nvSpPr>
          <p:cNvPr id="3" name="Content Placeholder 2"/>
          <p:cNvSpPr>
            <a:spLocks noGrp="1"/>
          </p:cNvSpPr>
          <p:nvPr>
            <p:ph idx="1"/>
          </p:nvPr>
        </p:nvSpPr>
        <p:spPr>
          <a:xfrm>
            <a:off x="228600" y="1554162"/>
            <a:ext cx="8763000" cy="4694238"/>
          </a:xfrm>
        </p:spPr>
        <p:txBody>
          <a:bodyPr>
            <a:normAutofit/>
          </a:bodyPr>
          <a:lstStyle/>
          <a:p>
            <a:pPr>
              <a:buNone/>
            </a:pPr>
            <a:r>
              <a:rPr lang="en-US" dirty="0" smtClean="0"/>
              <a:t> </a:t>
            </a:r>
            <a:r>
              <a:rPr lang="en-US" b="1" dirty="0" smtClean="0"/>
              <a:t>J. William (Bill) </a:t>
            </a:r>
            <a:r>
              <a:rPr lang="en-US" b="1" dirty="0" smtClean="0"/>
              <a:t>Jones </a:t>
            </a:r>
            <a:r>
              <a:rPr lang="en-US" dirty="0" smtClean="0"/>
              <a:t>- </a:t>
            </a:r>
            <a:r>
              <a:rPr lang="en-US" dirty="0" smtClean="0"/>
              <a:t>714.369.2703</a:t>
            </a:r>
          </a:p>
          <a:p>
            <a:pPr>
              <a:buNone/>
            </a:pPr>
            <a:r>
              <a:rPr lang="en-US" dirty="0" smtClean="0"/>
              <a:t>		bill@jwjce.com    www.jwjce.com</a:t>
            </a:r>
          </a:p>
          <a:p>
            <a:pPr>
              <a:buNone/>
            </a:pPr>
            <a:r>
              <a:rPr lang="en-US" b="1" dirty="0" smtClean="0"/>
              <a:t> John </a:t>
            </a:r>
            <a:r>
              <a:rPr lang="en-US" b="1" dirty="0" err="1" smtClean="0"/>
              <a:t>Haygood</a:t>
            </a:r>
            <a:r>
              <a:rPr lang="en-US" b="1" dirty="0" smtClean="0"/>
              <a:t> </a:t>
            </a:r>
            <a:r>
              <a:rPr lang="en-US" dirty="0" smtClean="0"/>
              <a:t>- 512.551.2153</a:t>
            </a:r>
            <a:endParaRPr lang="en-US" dirty="0" smtClean="0"/>
          </a:p>
          <a:p>
            <a:pPr>
              <a:buNone/>
            </a:pPr>
            <a:r>
              <a:rPr lang="en-US" dirty="0" smtClean="0"/>
              <a:t>		John.haygood@att.net</a:t>
            </a:r>
          </a:p>
          <a:p>
            <a:pPr>
              <a:buNone/>
            </a:pPr>
            <a:r>
              <a:rPr lang="en-US" dirty="0" smtClean="0"/>
              <a:t> </a:t>
            </a:r>
            <a:r>
              <a:rPr lang="en-US" b="1" dirty="0" smtClean="0"/>
              <a:t>R. E. (Bob) </a:t>
            </a:r>
            <a:r>
              <a:rPr lang="en-US" b="1" dirty="0" smtClean="0"/>
              <a:t>Nickell </a:t>
            </a:r>
            <a:r>
              <a:rPr lang="en-US" dirty="0" smtClean="0"/>
              <a:t>- </a:t>
            </a:r>
            <a:r>
              <a:rPr lang="en-US" dirty="0" smtClean="0"/>
              <a:t>619.255.9930</a:t>
            </a:r>
          </a:p>
          <a:p>
            <a:pPr>
              <a:buNone/>
            </a:pPr>
            <a:r>
              <a:rPr lang="en-US" dirty="0" smtClean="0"/>
              <a:t>		rnickell@cox.net</a:t>
            </a:r>
          </a:p>
          <a:p>
            <a:pPr>
              <a:buNone/>
            </a:pPr>
            <a:r>
              <a:rPr lang="en-US" b="1" dirty="0" smtClean="0"/>
              <a:t> Isaac Maya </a:t>
            </a:r>
            <a:r>
              <a:rPr lang="en-US" dirty="0" smtClean="0"/>
              <a:t>- </a:t>
            </a:r>
            <a:r>
              <a:rPr lang="en-US" dirty="0" smtClean="0"/>
              <a:t>213.949.6292</a:t>
            </a:r>
          </a:p>
          <a:p>
            <a:pPr>
              <a:buNone/>
            </a:pPr>
            <a:r>
              <a:rPr lang="en-US" dirty="0" smtClean="0"/>
              <a:t>		imaya@usc.edu</a:t>
            </a:r>
            <a:endParaRPr lang="en-US" dirty="0"/>
          </a:p>
        </p:txBody>
      </p:sp>
      <p:sp>
        <p:nvSpPr>
          <p:cNvPr id="4" name="Date Placeholder 3"/>
          <p:cNvSpPr>
            <a:spLocks noGrp="1"/>
          </p:cNvSpPr>
          <p:nvPr>
            <p:ph type="dt" sz="half" idx="10"/>
          </p:nvPr>
        </p:nvSpPr>
        <p:spPr/>
        <p:txBody>
          <a:bodyPr/>
          <a:lstStyle/>
          <a:p>
            <a:fld id="{63CE3A27-A09E-450C-B48D-DCAD8866678F}" type="datetime1">
              <a:rPr lang="en-US" smtClean="0"/>
              <a:pPr/>
              <a:t>10/9/2012</a:t>
            </a:fld>
            <a:endParaRPr lang="en-US" dirty="0"/>
          </a:p>
        </p:txBody>
      </p:sp>
      <p:sp>
        <p:nvSpPr>
          <p:cNvPr id="5" name="Slide Number Placeholder 4"/>
          <p:cNvSpPr>
            <a:spLocks noGrp="1"/>
          </p:cNvSpPr>
          <p:nvPr>
            <p:ph type="sldNum" sz="quarter" idx="12"/>
          </p:nvPr>
        </p:nvSpPr>
        <p:spPr/>
        <p:txBody>
          <a:bodyPr/>
          <a:lstStyle/>
          <a:p>
            <a:fld id="{33494341-DCB7-488C-84DB-93146124449C}" type="slidenum">
              <a:rPr lang="en-US" smtClean="0"/>
              <a:pPr/>
              <a:t>40</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MIAN?     </a:t>
            </a:r>
            <a:r>
              <a:rPr lang="en-US" sz="2000" i="1" dirty="0" smtClean="0"/>
              <a:t>(cont’d)</a:t>
            </a:r>
            <a:endParaRPr lang="en-US" sz="2000" i="1" dirty="0"/>
          </a:p>
        </p:txBody>
      </p:sp>
      <p:sp>
        <p:nvSpPr>
          <p:cNvPr id="3" name="Content Placeholder 2"/>
          <p:cNvSpPr>
            <a:spLocks noGrp="1"/>
          </p:cNvSpPr>
          <p:nvPr>
            <p:ph idx="1"/>
          </p:nvPr>
        </p:nvSpPr>
        <p:spPr/>
        <p:txBody>
          <a:bodyPr>
            <a:normAutofit fontScale="92500"/>
          </a:bodyPr>
          <a:lstStyle/>
          <a:p>
            <a:r>
              <a:rPr lang="en-US" dirty="0" smtClean="0"/>
              <a:t>There are literally thousands of additional MIAN sites worldwide. It is estimated that more than 30,000 such sites exist in China alone</a:t>
            </a:r>
          </a:p>
          <a:p>
            <a:r>
              <a:rPr lang="en-US" dirty="0" smtClean="0"/>
              <a:t>Rogue nations have stores of radioactive materials</a:t>
            </a:r>
          </a:p>
          <a:p>
            <a:r>
              <a:rPr lang="en-US" dirty="0" smtClean="0"/>
              <a:t>Thousands of sources have been stolen, lost, or are unaccounted for worldwide</a:t>
            </a:r>
          </a:p>
          <a:p>
            <a:r>
              <a:rPr lang="en-US" dirty="0" smtClean="0"/>
              <a:t>Former Soviet Union countries are notorious for poor accountability</a:t>
            </a:r>
          </a:p>
          <a:p>
            <a:endParaRPr lang="en-US" dirty="0"/>
          </a:p>
        </p:txBody>
      </p:sp>
      <p:sp>
        <p:nvSpPr>
          <p:cNvPr id="4" name="Date Placeholder 3"/>
          <p:cNvSpPr>
            <a:spLocks noGrp="1"/>
          </p:cNvSpPr>
          <p:nvPr>
            <p:ph type="dt" sz="half" idx="10"/>
          </p:nvPr>
        </p:nvSpPr>
        <p:spPr/>
        <p:txBody>
          <a:bodyPr/>
          <a:lstStyle/>
          <a:p>
            <a:fld id="{19A05C71-BCF5-4F51-90E7-C61E2A0FABE3}" type="datetime1">
              <a:rPr lang="en-US" smtClean="0"/>
              <a:pPr/>
              <a:t>10/9/2012</a:t>
            </a:fld>
            <a:endParaRPr lang="en-US"/>
          </a:p>
        </p:txBody>
      </p:sp>
      <p:sp>
        <p:nvSpPr>
          <p:cNvPr id="5" name="Slide Number Placeholder 4"/>
          <p:cNvSpPr>
            <a:spLocks noGrp="1"/>
          </p:cNvSpPr>
          <p:nvPr>
            <p:ph type="sldNum" sz="quarter" idx="12"/>
          </p:nvPr>
        </p:nvSpPr>
        <p:spPr/>
        <p:txBody>
          <a:bodyPr/>
          <a:lstStyle/>
          <a:p>
            <a:fld id="{33494341-DCB7-488C-84DB-93146124449C}"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Existing Regulations</a:t>
            </a:r>
            <a:endParaRPr lang="en-US" dirty="0"/>
          </a:p>
        </p:txBody>
      </p:sp>
      <p:sp>
        <p:nvSpPr>
          <p:cNvPr id="3" name="Content Placeholder 2"/>
          <p:cNvSpPr>
            <a:spLocks noGrp="1"/>
          </p:cNvSpPr>
          <p:nvPr>
            <p:ph idx="1"/>
          </p:nvPr>
        </p:nvSpPr>
        <p:spPr/>
        <p:txBody>
          <a:bodyPr/>
          <a:lstStyle/>
          <a:p>
            <a:pPr>
              <a:buNone/>
            </a:pPr>
            <a:r>
              <a:rPr lang="en-US" dirty="0" smtClean="0"/>
              <a:t>Regulatory authorities include:</a:t>
            </a:r>
          </a:p>
          <a:p>
            <a:endParaRPr lang="en-US" dirty="0" smtClean="0"/>
          </a:p>
          <a:p>
            <a:pPr lvl="1"/>
            <a:r>
              <a:rPr lang="en-US" sz="3000" dirty="0" smtClean="0"/>
              <a:t>United States Nuclear Regulatory Commission</a:t>
            </a:r>
          </a:p>
          <a:p>
            <a:pPr lvl="1"/>
            <a:endParaRPr lang="en-US" dirty="0" smtClean="0"/>
          </a:p>
          <a:p>
            <a:pPr lvl="1"/>
            <a:r>
              <a:rPr lang="en-US" sz="3000" dirty="0" smtClean="0"/>
              <a:t>Agreement States (AS)</a:t>
            </a:r>
          </a:p>
          <a:p>
            <a:pPr lvl="1"/>
            <a:endParaRPr lang="en-US" sz="3000" dirty="0" smtClean="0"/>
          </a:p>
          <a:p>
            <a:pPr lvl="1"/>
            <a:r>
              <a:rPr lang="en-US" sz="3000" dirty="0" smtClean="0"/>
              <a:t>International Atomic Energy Agency (</a:t>
            </a:r>
            <a:r>
              <a:rPr lang="en-US" sz="3000" dirty="0" err="1" smtClean="0"/>
              <a:t>IAEA</a:t>
            </a:r>
            <a:r>
              <a:rPr lang="en-US" sz="3000" dirty="0" smtClean="0"/>
              <a:t>)</a:t>
            </a:r>
            <a:endParaRPr lang="en-US" sz="3000" dirty="0"/>
          </a:p>
        </p:txBody>
      </p:sp>
      <p:sp>
        <p:nvSpPr>
          <p:cNvPr id="4" name="Date Placeholder 3"/>
          <p:cNvSpPr>
            <a:spLocks noGrp="1"/>
          </p:cNvSpPr>
          <p:nvPr>
            <p:ph type="dt" sz="half" idx="10"/>
          </p:nvPr>
        </p:nvSpPr>
        <p:spPr/>
        <p:txBody>
          <a:bodyPr/>
          <a:lstStyle/>
          <a:p>
            <a:fld id="{0AAF89F4-9A41-42F6-BE88-86318A157073}" type="datetime1">
              <a:rPr lang="en-US" smtClean="0"/>
              <a:pPr/>
              <a:t>10/9/2012</a:t>
            </a:fld>
            <a:endParaRPr lang="en-US"/>
          </a:p>
        </p:txBody>
      </p:sp>
      <p:sp>
        <p:nvSpPr>
          <p:cNvPr id="5" name="Slide Number Placeholder 4"/>
          <p:cNvSpPr>
            <a:spLocks noGrp="1"/>
          </p:cNvSpPr>
          <p:nvPr>
            <p:ph type="sldNum" sz="quarter" idx="12"/>
          </p:nvPr>
        </p:nvSpPr>
        <p:spPr/>
        <p:txBody>
          <a:bodyPr/>
          <a:lstStyle/>
          <a:p>
            <a:fld id="{33494341-DCB7-488C-84DB-93146124449C}"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U.S. Nuclear Regulatory Commission</a:t>
            </a:r>
            <a:endParaRPr lang="en-US" dirty="0"/>
          </a:p>
        </p:txBody>
      </p:sp>
      <p:sp>
        <p:nvSpPr>
          <p:cNvPr id="3" name="Content Placeholder 2"/>
          <p:cNvSpPr>
            <a:spLocks noGrp="1"/>
          </p:cNvSpPr>
          <p:nvPr>
            <p:ph idx="1"/>
          </p:nvPr>
        </p:nvSpPr>
        <p:spPr/>
        <p:txBody>
          <a:bodyPr>
            <a:normAutofit lnSpcReduction="10000"/>
          </a:bodyPr>
          <a:lstStyle/>
          <a:p>
            <a:r>
              <a:rPr lang="en-US" dirty="0" smtClean="0"/>
              <a:t>Regulates uses of Radioactive materials</a:t>
            </a:r>
          </a:p>
          <a:p>
            <a:r>
              <a:rPr lang="en-US" dirty="0" smtClean="0"/>
              <a:t>2002: </a:t>
            </a:r>
            <a:r>
              <a:rPr lang="en-US" dirty="0" err="1" smtClean="0"/>
              <a:t>DOE</a:t>
            </a:r>
            <a:r>
              <a:rPr lang="en-US" dirty="0" smtClean="0"/>
              <a:t>/NRC interagency working group formed on RDD</a:t>
            </a:r>
          </a:p>
          <a:p>
            <a:r>
              <a:rPr lang="en-US" dirty="0" smtClean="0"/>
              <a:t>National Source Tracking System(NSTS) 2003</a:t>
            </a:r>
          </a:p>
          <a:p>
            <a:r>
              <a:rPr lang="en-US" dirty="0" smtClean="0"/>
              <a:t>2005: Energy Policy Act</a:t>
            </a:r>
          </a:p>
          <a:p>
            <a:pPr lvl="1"/>
            <a:r>
              <a:rPr lang="en-US" dirty="0" smtClean="0"/>
              <a:t>1.  Mandatory source tracking system</a:t>
            </a:r>
          </a:p>
          <a:p>
            <a:pPr lvl="1"/>
            <a:r>
              <a:rPr lang="en-US" dirty="0" smtClean="0"/>
              <a:t>2.  Increased Controls of Cat. 1 and 2 materials</a:t>
            </a:r>
          </a:p>
          <a:p>
            <a:pPr lvl="1"/>
            <a:r>
              <a:rPr lang="en-US" dirty="0" smtClean="0"/>
              <a:t>3.  Annual Report to Congress</a:t>
            </a:r>
          </a:p>
          <a:p>
            <a:endParaRPr lang="en-US" dirty="0" smtClean="0"/>
          </a:p>
          <a:p>
            <a:endParaRPr lang="en-US" dirty="0"/>
          </a:p>
        </p:txBody>
      </p:sp>
      <p:sp>
        <p:nvSpPr>
          <p:cNvPr id="4" name="Date Placeholder 3"/>
          <p:cNvSpPr>
            <a:spLocks noGrp="1"/>
          </p:cNvSpPr>
          <p:nvPr>
            <p:ph type="dt" sz="half" idx="10"/>
          </p:nvPr>
        </p:nvSpPr>
        <p:spPr/>
        <p:txBody>
          <a:bodyPr/>
          <a:lstStyle/>
          <a:p>
            <a:fld id="{018D80AE-4DB7-42A1-8D75-1AE0E7BE91C4}" type="datetime1">
              <a:rPr lang="en-US" smtClean="0"/>
              <a:pPr/>
              <a:t>10/9/2012</a:t>
            </a:fld>
            <a:endParaRPr lang="en-US"/>
          </a:p>
        </p:txBody>
      </p:sp>
      <p:sp>
        <p:nvSpPr>
          <p:cNvPr id="5" name="Slide Number Placeholder 4"/>
          <p:cNvSpPr>
            <a:spLocks noGrp="1"/>
          </p:cNvSpPr>
          <p:nvPr>
            <p:ph type="sldNum" sz="quarter" idx="12"/>
          </p:nvPr>
        </p:nvSpPr>
        <p:spPr/>
        <p:txBody>
          <a:bodyPr/>
          <a:lstStyle/>
          <a:p>
            <a:fld id="{33494341-DCB7-488C-84DB-93146124449C}"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100" dirty="0" smtClean="0"/>
              <a:t>U.S. Nuclear Regulatory Commission  </a:t>
            </a:r>
            <a:r>
              <a:rPr lang="en-US" sz="2000" i="1" dirty="0" smtClean="0"/>
              <a:t>(cont’d)</a:t>
            </a:r>
            <a:endParaRPr lang="en-US" sz="2000" i="1" dirty="0"/>
          </a:p>
        </p:txBody>
      </p:sp>
      <p:sp>
        <p:nvSpPr>
          <p:cNvPr id="3" name="Content Placeholder 2"/>
          <p:cNvSpPr>
            <a:spLocks noGrp="1"/>
          </p:cNvSpPr>
          <p:nvPr>
            <p:ph idx="1"/>
          </p:nvPr>
        </p:nvSpPr>
        <p:spPr/>
        <p:txBody>
          <a:bodyPr>
            <a:normAutofit/>
          </a:bodyPr>
          <a:lstStyle/>
          <a:p>
            <a:r>
              <a:rPr lang="en-US" dirty="0" smtClean="0"/>
              <a:t>2005: NRC orders implementation of Increased Controls (IC) by licensees</a:t>
            </a:r>
          </a:p>
          <a:p>
            <a:pPr lvl="1"/>
            <a:r>
              <a:rPr lang="en-US" dirty="0" smtClean="0"/>
              <a:t>Better security with timely armed response</a:t>
            </a:r>
          </a:p>
          <a:p>
            <a:pPr lvl="1"/>
            <a:r>
              <a:rPr lang="en-US" dirty="0" smtClean="0"/>
              <a:t>More stringent access requirements</a:t>
            </a:r>
          </a:p>
          <a:p>
            <a:pPr lvl="1"/>
            <a:r>
              <a:rPr lang="en-US" dirty="0" smtClean="0"/>
              <a:t>Background checks for employees</a:t>
            </a:r>
          </a:p>
          <a:p>
            <a:pPr lvl="1"/>
            <a:endParaRPr lang="en-US" dirty="0" smtClean="0"/>
          </a:p>
          <a:p>
            <a:endParaRPr lang="en-US" dirty="0"/>
          </a:p>
        </p:txBody>
      </p:sp>
      <p:sp>
        <p:nvSpPr>
          <p:cNvPr id="4" name="Date Placeholder 3"/>
          <p:cNvSpPr>
            <a:spLocks noGrp="1"/>
          </p:cNvSpPr>
          <p:nvPr>
            <p:ph type="dt" sz="half" idx="10"/>
          </p:nvPr>
        </p:nvSpPr>
        <p:spPr/>
        <p:txBody>
          <a:bodyPr/>
          <a:lstStyle/>
          <a:p>
            <a:fld id="{8E9C9336-5AA9-41A7-9DD0-13AEC48FAD42}" type="datetime1">
              <a:rPr lang="en-US" smtClean="0"/>
              <a:pPr/>
              <a:t>10/9/2012</a:t>
            </a:fld>
            <a:endParaRPr lang="en-US"/>
          </a:p>
        </p:txBody>
      </p:sp>
      <p:sp>
        <p:nvSpPr>
          <p:cNvPr id="5" name="Slide Number Placeholder 4"/>
          <p:cNvSpPr>
            <a:spLocks noGrp="1"/>
          </p:cNvSpPr>
          <p:nvPr>
            <p:ph type="sldNum" sz="quarter" idx="12"/>
          </p:nvPr>
        </p:nvSpPr>
        <p:spPr/>
        <p:txBody>
          <a:bodyPr/>
          <a:lstStyle/>
          <a:p>
            <a:fld id="{33494341-DCB7-488C-84DB-93146124449C}"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Agreement States</a:t>
            </a:r>
            <a:endParaRPr lang="en-US" dirty="0"/>
          </a:p>
        </p:txBody>
      </p:sp>
      <p:sp>
        <p:nvSpPr>
          <p:cNvPr id="3" name="Content Placeholder 2"/>
          <p:cNvSpPr>
            <a:spLocks noGrp="1"/>
          </p:cNvSpPr>
          <p:nvPr>
            <p:ph idx="1"/>
          </p:nvPr>
        </p:nvSpPr>
        <p:spPr>
          <a:xfrm>
            <a:off x="304800" y="1371600"/>
            <a:ext cx="8686800" cy="5029200"/>
          </a:xfrm>
        </p:spPr>
        <p:txBody>
          <a:bodyPr>
            <a:normAutofit/>
          </a:bodyPr>
          <a:lstStyle/>
          <a:p>
            <a:r>
              <a:rPr lang="en-US" dirty="0" smtClean="0"/>
              <a:t>38 states provide own regulation</a:t>
            </a:r>
          </a:p>
          <a:p>
            <a:r>
              <a:rPr lang="en-US" dirty="0" smtClean="0"/>
              <a:t>Rest are regulated by NRC directly</a:t>
            </a:r>
          </a:p>
          <a:p>
            <a:r>
              <a:rPr lang="en-US" dirty="0" smtClean="0"/>
              <a:t>In May we attended the CRCPD* meeting in Orlando, </a:t>
            </a:r>
            <a:r>
              <a:rPr lang="en-US" dirty="0" smtClean="0"/>
              <a:t>FL.  We </a:t>
            </a:r>
            <a:r>
              <a:rPr lang="en-US" dirty="0" smtClean="0"/>
              <a:t>demonstrated the Security Assessment Tools</a:t>
            </a:r>
            <a:r>
              <a:rPr lang="en-US" dirty="0" smtClean="0"/>
              <a:t>.  </a:t>
            </a:r>
            <a:r>
              <a:rPr lang="en-US" dirty="0" smtClean="0"/>
              <a:t>All 38 states will receive the </a:t>
            </a:r>
            <a:r>
              <a:rPr lang="en-US" dirty="0" smtClean="0"/>
              <a:t>free CD </a:t>
            </a:r>
            <a:r>
              <a:rPr lang="en-US" dirty="0" smtClean="0"/>
              <a:t>containing the tools and documentation</a:t>
            </a:r>
          </a:p>
          <a:p>
            <a:endParaRPr lang="en-US" dirty="0" smtClean="0"/>
          </a:p>
          <a:p>
            <a:pPr>
              <a:buNone/>
            </a:pPr>
            <a:r>
              <a:rPr lang="en-US" dirty="0" smtClean="0"/>
              <a:t>*</a:t>
            </a:r>
            <a:r>
              <a:rPr lang="en-US" sz="2400" dirty="0" smtClean="0"/>
              <a:t>Conference of Radiation Control Program Directors</a:t>
            </a:r>
            <a:endParaRPr lang="en-US" sz="2400" dirty="0"/>
          </a:p>
        </p:txBody>
      </p:sp>
      <p:sp>
        <p:nvSpPr>
          <p:cNvPr id="4" name="Date Placeholder 3"/>
          <p:cNvSpPr>
            <a:spLocks noGrp="1"/>
          </p:cNvSpPr>
          <p:nvPr>
            <p:ph type="dt" sz="half" idx="10"/>
          </p:nvPr>
        </p:nvSpPr>
        <p:spPr/>
        <p:txBody>
          <a:bodyPr/>
          <a:lstStyle/>
          <a:p>
            <a:fld id="{6CD793D2-9431-45CB-B07A-F96E0CE5FFA7}" type="datetime1">
              <a:rPr lang="en-US" smtClean="0"/>
              <a:pPr/>
              <a:t>10/9/2012</a:t>
            </a:fld>
            <a:endParaRPr lang="en-US"/>
          </a:p>
        </p:txBody>
      </p:sp>
      <p:sp>
        <p:nvSpPr>
          <p:cNvPr id="5" name="Slide Number Placeholder 4"/>
          <p:cNvSpPr>
            <a:spLocks noGrp="1"/>
          </p:cNvSpPr>
          <p:nvPr>
            <p:ph type="sldNum" sz="quarter" idx="12"/>
          </p:nvPr>
        </p:nvSpPr>
        <p:spPr/>
        <p:txBody>
          <a:bodyPr/>
          <a:lstStyle/>
          <a:p>
            <a:fld id="{33494341-DCB7-488C-84DB-93146124449C}" type="slidenum">
              <a:rPr lang="en-US" smtClean="0"/>
              <a:pPr/>
              <a:t>9</a:t>
            </a:fld>
            <a:endParaRPr lang="en-US"/>
          </a:p>
        </p:txBody>
      </p:sp>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image" Target="../media/image2.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1353</TotalTime>
  <Words>2188</Words>
  <Application>Microsoft Office PowerPoint</Application>
  <PresentationFormat>On-screen Show (4:3)</PresentationFormat>
  <Paragraphs>333</Paragraphs>
  <Slides>40</Slides>
  <Notes>14</Notes>
  <HiddenSlides>0</HiddenSlides>
  <MMClips>0</MMClips>
  <ScaleCrop>false</ScaleCrop>
  <HeadingPairs>
    <vt:vector size="4" baseType="variant">
      <vt:variant>
        <vt:lpstr>Theme</vt:lpstr>
      </vt:variant>
      <vt:variant>
        <vt:i4>2</vt:i4>
      </vt:variant>
      <vt:variant>
        <vt:lpstr>Slide Titles</vt:lpstr>
      </vt:variant>
      <vt:variant>
        <vt:i4>40</vt:i4>
      </vt:variant>
    </vt:vector>
  </HeadingPairs>
  <TitlesOfParts>
    <vt:vector size="42" baseType="lpstr">
      <vt:lpstr>Custom Design</vt:lpstr>
      <vt:lpstr>Trek</vt:lpstr>
      <vt:lpstr>  </vt:lpstr>
      <vt:lpstr>Securing Radioactive Materials</vt:lpstr>
      <vt:lpstr>Who are we?</vt:lpstr>
      <vt:lpstr>What is MIAN?</vt:lpstr>
      <vt:lpstr>What is MIAN?     (cont’d)</vt:lpstr>
      <vt:lpstr>Existing Regulations</vt:lpstr>
      <vt:lpstr>U.S. Nuclear Regulatory Commission</vt:lpstr>
      <vt:lpstr>U.S. Nuclear Regulatory Commission  (cont’d)</vt:lpstr>
      <vt:lpstr>Agreement States</vt:lpstr>
      <vt:lpstr>International Atomic Energy Agency</vt:lpstr>
      <vt:lpstr>Weaknesses in Current Security</vt:lpstr>
      <vt:lpstr>Weaknesses in Current Security</vt:lpstr>
      <vt:lpstr>Threats Including other than  RDD </vt:lpstr>
      <vt:lpstr>Threats Including other than  RDD </vt:lpstr>
      <vt:lpstr>RECENT EVENTS OF CONCERN </vt:lpstr>
      <vt:lpstr>RECENT EVENTS OF CONCERN (cont’d)</vt:lpstr>
      <vt:lpstr>STATUS OF SECURITY EFFORTS </vt:lpstr>
      <vt:lpstr>STATUS OF SECURITY EFFORTS </vt:lpstr>
      <vt:lpstr> Materials deemed most dangerous</vt:lpstr>
      <vt:lpstr>Most dangerous Isotopes</vt:lpstr>
      <vt:lpstr>Most dangerous Isotopes (cont’d)</vt:lpstr>
      <vt:lpstr>MIAN risk Differs from RAMCAP</vt:lpstr>
      <vt:lpstr>RAMCAP 7 step  Process</vt:lpstr>
      <vt:lpstr>Mian risk Process</vt:lpstr>
      <vt:lpstr>differences</vt:lpstr>
      <vt:lpstr>Overall Conclusions of Sloan Study</vt:lpstr>
      <vt:lpstr>Results of Phase I Grant</vt:lpstr>
      <vt:lpstr>Objectives of Phase II Grant</vt:lpstr>
      <vt:lpstr>Objectives of Phase II Grant (cont’d)</vt:lpstr>
      <vt:lpstr>1.  Finalized Security Enhancement Methodology</vt:lpstr>
      <vt:lpstr>2. Finalize RAMCAP risk Assessment Methodology</vt:lpstr>
      <vt:lpstr>3.  Developed Security Scoring Metrics</vt:lpstr>
      <vt:lpstr>4.  Consequence Estimation</vt:lpstr>
      <vt:lpstr>5. Law Enforcement Review and Comment</vt:lpstr>
      <vt:lpstr>6.  Regulator Review and Comment</vt:lpstr>
      <vt:lpstr>7.  Web Site Containing Useful Information</vt:lpstr>
      <vt:lpstr>8.  Distribute &amp; Publicize Tools</vt:lpstr>
      <vt:lpstr>9.  Public Information &amp; Dissemination</vt:lpstr>
      <vt:lpstr>Additional Resources</vt:lpstr>
      <vt:lpstr>Contact Information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Bill Mary</dc:creator>
  <cp:lastModifiedBy>j.w.Jones</cp:lastModifiedBy>
  <cp:revision>217</cp:revision>
  <dcterms:created xsi:type="dcterms:W3CDTF">2011-08-12T16:25:36Z</dcterms:created>
  <dcterms:modified xsi:type="dcterms:W3CDTF">2012-10-09T18:52:55Z</dcterms:modified>
</cp:coreProperties>
</file>